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9" r:id="rId4"/>
    <p:sldId id="265" r:id="rId5"/>
    <p:sldId id="262" r:id="rId6"/>
  </p:sldIdLst>
  <p:sldSz cx="9906000" cy="6858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B857"/>
    <a:srgbClr val="B312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5847" autoAdjust="0"/>
  </p:normalViewPr>
  <p:slideViewPr>
    <p:cSldViewPr snapToGrid="0">
      <p:cViewPr>
        <p:scale>
          <a:sx n="100" d="100"/>
          <a:sy n="100" d="100"/>
        </p:scale>
        <p:origin x="586" y="-10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3.pn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507182552"/>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46811143"/>
      </p:ext>
    </p:extLst>
  </p:cSld>
  <p:clrMap bg1="lt1" tx1="dk1" bg2="lt2" tx2="dk2" accent1="accent1" accent2="accent2" accent3="accent3" accent4="accent4" accent5="accent5" accent6="accent6" hlink="hlink" folHlink="folHlink"/>
  <p:sldLayoutIdLst>
    <p:sldLayoutId id="2147483673" r:id="rId1"/>
  </p:sldLayoutIdLst>
  <p:txStyles>
    <p:titleStyle>
      <a:lvl1pPr algn="l" defTabSz="914483" rtl="0" eaLnBrk="1" latinLnBrk="0" hangingPunct="1">
        <a:lnSpc>
          <a:spcPct val="90000"/>
        </a:lnSpc>
        <a:spcBef>
          <a:spcPct val="0"/>
        </a:spcBef>
        <a:buNone/>
        <a:defRPr sz="4401" kern="1200">
          <a:solidFill>
            <a:schemeClr val="tx1"/>
          </a:solidFill>
          <a:latin typeface="+mj-lt"/>
          <a:ea typeface="+mj-ea"/>
          <a:cs typeface="+mj-cs"/>
        </a:defRPr>
      </a:lvl1pPr>
    </p:titleStyle>
    <p:bodyStyle>
      <a:lvl1pPr marL="228621" indent="-228621" algn="l" defTabSz="914483" rtl="0" eaLnBrk="1" latinLnBrk="0" hangingPunct="1">
        <a:lnSpc>
          <a:spcPct val="90000"/>
        </a:lnSpc>
        <a:spcBef>
          <a:spcPts val="1000"/>
        </a:spcBef>
        <a:buFont typeface="Arial" panose="020B0604020202020204" pitchFamily="34" charset="0"/>
        <a:buChar char="•"/>
        <a:defRPr sz="2801" kern="1200">
          <a:solidFill>
            <a:schemeClr val="tx1"/>
          </a:solidFill>
          <a:latin typeface="+mn-lt"/>
          <a:ea typeface="+mn-ea"/>
          <a:cs typeface="+mn-cs"/>
        </a:defRPr>
      </a:lvl1pPr>
      <a:lvl2pPr marL="685863" indent="-228621" algn="l" defTabSz="914483" rtl="0" eaLnBrk="1" latinLnBrk="0" hangingPunct="1">
        <a:lnSpc>
          <a:spcPct val="90000"/>
        </a:lnSpc>
        <a:spcBef>
          <a:spcPts val="501"/>
        </a:spcBef>
        <a:buFont typeface="Arial" panose="020B0604020202020204" pitchFamily="34" charset="0"/>
        <a:buChar char="•"/>
        <a:defRPr sz="2400" kern="1200">
          <a:solidFill>
            <a:schemeClr val="tx1"/>
          </a:solidFill>
          <a:latin typeface="+mn-lt"/>
          <a:ea typeface="+mn-ea"/>
          <a:cs typeface="+mn-cs"/>
        </a:defRPr>
      </a:lvl2pPr>
      <a:lvl3pPr marL="1143104" indent="-228621" algn="l" defTabSz="914483" rtl="0" eaLnBrk="1" latinLnBrk="0" hangingPunct="1">
        <a:lnSpc>
          <a:spcPct val="90000"/>
        </a:lnSpc>
        <a:spcBef>
          <a:spcPts val="501"/>
        </a:spcBef>
        <a:buFont typeface="Arial" panose="020B0604020202020204" pitchFamily="34" charset="0"/>
        <a:buChar char="•"/>
        <a:defRPr sz="2000" kern="1200">
          <a:solidFill>
            <a:schemeClr val="tx1"/>
          </a:solidFill>
          <a:latin typeface="+mn-lt"/>
          <a:ea typeface="+mn-ea"/>
          <a:cs typeface="+mn-cs"/>
        </a:defRPr>
      </a:lvl3pPr>
      <a:lvl4pPr marL="1600345"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4pPr>
      <a:lvl5pPr marL="2057587"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5pPr>
      <a:lvl6pPr marL="2514828"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6pPr>
      <a:lvl7pPr marL="2972070"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7pPr>
      <a:lvl8pPr marL="3429311"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8pPr>
      <a:lvl9pPr marL="3886552" indent="-228621" algn="l" defTabSz="914483" rtl="0" eaLnBrk="1" latinLnBrk="0" hangingPunct="1">
        <a:lnSpc>
          <a:spcPct val="90000"/>
        </a:lnSpc>
        <a:spcBef>
          <a:spcPts val="501"/>
        </a:spcBef>
        <a:buFont typeface="Arial" panose="020B0604020202020204" pitchFamily="34" charset="0"/>
        <a:buChar char="•"/>
        <a:defRPr sz="1801" kern="1200">
          <a:solidFill>
            <a:schemeClr val="tx1"/>
          </a:solidFill>
          <a:latin typeface="+mn-lt"/>
          <a:ea typeface="+mn-ea"/>
          <a:cs typeface="+mn-cs"/>
        </a:defRPr>
      </a:lvl9pPr>
    </p:bodyStyle>
    <p:otherStyle>
      <a:defPPr>
        <a:defRPr lang="en-US"/>
      </a:defPPr>
      <a:lvl1pPr marL="0" algn="l" defTabSz="914483" rtl="0" eaLnBrk="1" latinLnBrk="0" hangingPunct="1">
        <a:defRPr sz="1801" kern="1200">
          <a:solidFill>
            <a:schemeClr val="tx1"/>
          </a:solidFill>
          <a:latin typeface="+mn-lt"/>
          <a:ea typeface="+mn-ea"/>
          <a:cs typeface="+mn-cs"/>
        </a:defRPr>
      </a:lvl1pPr>
      <a:lvl2pPr marL="457241" algn="l" defTabSz="914483" rtl="0" eaLnBrk="1" latinLnBrk="0" hangingPunct="1">
        <a:defRPr sz="1801" kern="1200">
          <a:solidFill>
            <a:schemeClr val="tx1"/>
          </a:solidFill>
          <a:latin typeface="+mn-lt"/>
          <a:ea typeface="+mn-ea"/>
          <a:cs typeface="+mn-cs"/>
        </a:defRPr>
      </a:lvl2pPr>
      <a:lvl3pPr marL="914483" algn="l" defTabSz="914483" rtl="0" eaLnBrk="1" latinLnBrk="0" hangingPunct="1">
        <a:defRPr sz="1801" kern="1200">
          <a:solidFill>
            <a:schemeClr val="tx1"/>
          </a:solidFill>
          <a:latin typeface="+mn-lt"/>
          <a:ea typeface="+mn-ea"/>
          <a:cs typeface="+mn-cs"/>
        </a:defRPr>
      </a:lvl3pPr>
      <a:lvl4pPr marL="1371724" algn="l" defTabSz="914483" rtl="0" eaLnBrk="1" latinLnBrk="0" hangingPunct="1">
        <a:defRPr sz="1801" kern="1200">
          <a:solidFill>
            <a:schemeClr val="tx1"/>
          </a:solidFill>
          <a:latin typeface="+mn-lt"/>
          <a:ea typeface="+mn-ea"/>
          <a:cs typeface="+mn-cs"/>
        </a:defRPr>
      </a:lvl4pPr>
      <a:lvl5pPr marL="1828966" algn="l" defTabSz="914483" rtl="0" eaLnBrk="1" latinLnBrk="0" hangingPunct="1">
        <a:defRPr sz="1801" kern="1200">
          <a:solidFill>
            <a:schemeClr val="tx1"/>
          </a:solidFill>
          <a:latin typeface="+mn-lt"/>
          <a:ea typeface="+mn-ea"/>
          <a:cs typeface="+mn-cs"/>
        </a:defRPr>
      </a:lvl5pPr>
      <a:lvl6pPr marL="2286207" algn="l" defTabSz="914483" rtl="0" eaLnBrk="1" latinLnBrk="0" hangingPunct="1">
        <a:defRPr sz="1801" kern="1200">
          <a:solidFill>
            <a:schemeClr val="tx1"/>
          </a:solidFill>
          <a:latin typeface="+mn-lt"/>
          <a:ea typeface="+mn-ea"/>
          <a:cs typeface="+mn-cs"/>
        </a:defRPr>
      </a:lvl6pPr>
      <a:lvl7pPr marL="2743448" algn="l" defTabSz="914483" rtl="0" eaLnBrk="1" latinLnBrk="0" hangingPunct="1">
        <a:defRPr sz="1801" kern="1200">
          <a:solidFill>
            <a:schemeClr val="tx1"/>
          </a:solidFill>
          <a:latin typeface="+mn-lt"/>
          <a:ea typeface="+mn-ea"/>
          <a:cs typeface="+mn-cs"/>
        </a:defRPr>
      </a:lvl7pPr>
      <a:lvl8pPr marL="3200690" algn="l" defTabSz="914483" rtl="0" eaLnBrk="1" latinLnBrk="0" hangingPunct="1">
        <a:defRPr sz="1801" kern="1200">
          <a:solidFill>
            <a:schemeClr val="tx1"/>
          </a:solidFill>
          <a:latin typeface="+mn-lt"/>
          <a:ea typeface="+mn-ea"/>
          <a:cs typeface="+mn-cs"/>
        </a:defRPr>
      </a:lvl8pPr>
      <a:lvl9pPr marL="3657932" algn="l" defTabSz="914483" rtl="0" eaLnBrk="1" latinLnBrk="0" hangingPunct="1">
        <a:defRPr sz="180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image" Target="../media/image4.jpg"/><Relationship Id="rId1" Type="http://schemas.openxmlformats.org/officeDocument/2006/relationships/slideLayout" Target="../slideLayouts/slideLayout1.xml"/><Relationship Id="rId6" Type="http://schemas.openxmlformats.org/officeDocument/2006/relationships/image" Target="../media/image8.jpg"/><Relationship Id="rId5" Type="http://schemas.openxmlformats.org/officeDocument/2006/relationships/image" Target="../media/image7.jpg"/><Relationship Id="rId10" Type="http://schemas.openxmlformats.org/officeDocument/2006/relationships/image" Target="../media/image12.jpg"/><Relationship Id="rId4" Type="http://schemas.openxmlformats.org/officeDocument/2006/relationships/image" Target="../media/image6.jpg"/><Relationship Id="rId9" Type="http://schemas.openxmlformats.org/officeDocument/2006/relationships/image" Target="../media/image11.jpg"/></Relationships>
</file>

<file path=ppt/slides/_rels/slide4.xml.rels><?xml version="1.0" encoding="UTF-8" standalone="yes"?>
<Relationships xmlns="http://schemas.openxmlformats.org/package/2006/relationships"><Relationship Id="rId8" Type="http://schemas.openxmlformats.org/officeDocument/2006/relationships/image" Target="../media/image19.jpg"/><Relationship Id="rId3" Type="http://schemas.openxmlformats.org/officeDocument/2006/relationships/image" Target="../media/image14.jpg"/><Relationship Id="rId7" Type="http://schemas.openxmlformats.org/officeDocument/2006/relationships/image" Target="../media/image18.jpg"/><Relationship Id="rId2" Type="http://schemas.openxmlformats.org/officeDocument/2006/relationships/image" Target="../media/image13.jpg"/><Relationship Id="rId1" Type="http://schemas.openxmlformats.org/officeDocument/2006/relationships/slideLayout" Target="../slideLayouts/slideLayout1.xml"/><Relationship Id="rId6" Type="http://schemas.openxmlformats.org/officeDocument/2006/relationships/image" Target="../media/image17.jpg"/><Relationship Id="rId5" Type="http://schemas.openxmlformats.org/officeDocument/2006/relationships/image" Target="../media/image16.jpg"/><Relationship Id="rId10" Type="http://schemas.openxmlformats.org/officeDocument/2006/relationships/image" Target="../media/image21.jpg"/><Relationship Id="rId4" Type="http://schemas.openxmlformats.org/officeDocument/2006/relationships/image" Target="../media/image15.jpg"/><Relationship Id="rId9" Type="http://schemas.openxmlformats.org/officeDocument/2006/relationships/image" Target="../media/image20.jpg"/></Relationships>
</file>

<file path=ppt/slides/_rels/slide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1.xml"/><Relationship Id="rId5" Type="http://schemas.openxmlformats.org/officeDocument/2006/relationships/image" Target="../media/image25.jpg"/><Relationship Id="rId4" Type="http://schemas.openxmlformats.org/officeDocument/2006/relationships/image" Target="../media/image2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10" name="Rectangle 9">
            <a:extLst>
              <a:ext uri="{FF2B5EF4-FFF2-40B4-BE49-F238E27FC236}">
                <a16:creationId xmlns:a16="http://schemas.microsoft.com/office/drawing/2014/main" id="{C535E625-EB0D-47D9-82B9-C31CC8C916DC}"/>
              </a:ext>
            </a:extLst>
          </p:cNvPr>
          <p:cNvSpPr/>
          <p:nvPr/>
        </p:nvSpPr>
        <p:spPr>
          <a:xfrm>
            <a:off x="5297808" y="654752"/>
            <a:ext cx="4150995" cy="5910835"/>
          </a:xfrm>
          <a:prstGeom prst="rect">
            <a:avLst/>
          </a:prstGeom>
          <a:solidFill>
            <a:schemeClr val="bg1"/>
          </a:solidFill>
          <a:ln w="3175">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BEST PICTURE</a:t>
            </a:r>
            <a:endParaRPr lang="en-SG" sz="1801" dirty="0">
              <a:solidFill>
                <a:schemeClr val="tx1"/>
              </a:solidFill>
            </a:endParaRPr>
          </a:p>
        </p:txBody>
      </p:sp>
      <p:grpSp>
        <p:nvGrpSpPr>
          <p:cNvPr id="33" name="Group 32">
            <a:extLst>
              <a:ext uri="{FF2B5EF4-FFF2-40B4-BE49-F238E27FC236}">
                <a16:creationId xmlns:a16="http://schemas.microsoft.com/office/drawing/2014/main" id="{9110C60B-FBE2-43CF-96BE-F425647B81D6}"/>
              </a:ext>
            </a:extLst>
          </p:cNvPr>
          <p:cNvGrpSpPr/>
          <p:nvPr/>
        </p:nvGrpSpPr>
        <p:grpSpPr>
          <a:xfrm>
            <a:off x="297817" y="2542543"/>
            <a:ext cx="681990" cy="514181"/>
            <a:chOff x="297817" y="2542543"/>
            <a:chExt cx="681990" cy="514181"/>
          </a:xfrm>
        </p:grpSpPr>
        <p:sp>
          <p:nvSpPr>
            <p:cNvPr id="14" name="TextBox 13">
              <a:extLst>
                <a:ext uri="{FF2B5EF4-FFF2-40B4-BE49-F238E27FC236}">
                  <a16:creationId xmlns:a16="http://schemas.microsoft.com/office/drawing/2014/main" id="{FC09A035-FD98-486F-A752-9F5F6747053A}"/>
                </a:ext>
              </a:extLst>
            </p:cNvPr>
            <p:cNvSpPr txBox="1"/>
            <p:nvPr/>
          </p:nvSpPr>
          <p:spPr>
            <a:xfrm>
              <a:off x="297817"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Assignment</a:t>
              </a:r>
              <a:endParaRPr lang="en-SG" sz="700" dirty="0">
                <a:solidFill>
                  <a:srgbClr val="1CB857"/>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D069B560-AABE-4AC8-8B7D-5BC2C9161E49}"/>
                </a:ext>
              </a:extLst>
            </p:cNvPr>
            <p:cNvSpPr txBox="1"/>
            <p:nvPr/>
          </p:nvSpPr>
          <p:spPr>
            <a:xfrm>
              <a:off x="297817"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Parametric</a:t>
              </a:r>
            </a:p>
            <a:p>
              <a:r>
                <a:rPr lang="en-US" sz="700" dirty="0">
                  <a:latin typeface="Arial" panose="020B0604020202020204" pitchFamily="34" charset="0"/>
                  <a:cs typeface="Arial" panose="020B0604020202020204" pitchFamily="34" charset="0"/>
                </a:rPr>
                <a:t>Design</a:t>
              </a:r>
              <a:endParaRPr lang="en-SG" sz="700" dirty="0">
                <a:latin typeface="Arial" panose="020B0604020202020204" pitchFamily="34" charset="0"/>
                <a:cs typeface="Arial" panose="020B0604020202020204" pitchFamily="34" charset="0"/>
              </a:endParaRPr>
            </a:p>
          </p:txBody>
        </p:sp>
      </p:grpSp>
      <p:grpSp>
        <p:nvGrpSpPr>
          <p:cNvPr id="34" name="Group 33">
            <a:extLst>
              <a:ext uri="{FF2B5EF4-FFF2-40B4-BE49-F238E27FC236}">
                <a16:creationId xmlns:a16="http://schemas.microsoft.com/office/drawing/2014/main" id="{C936C093-BCE6-42B9-A3E5-AE65D83672D9}"/>
              </a:ext>
            </a:extLst>
          </p:cNvPr>
          <p:cNvGrpSpPr/>
          <p:nvPr/>
        </p:nvGrpSpPr>
        <p:grpSpPr>
          <a:xfrm>
            <a:off x="1640206" y="2542543"/>
            <a:ext cx="681990" cy="514181"/>
            <a:chOff x="1640206" y="2542543"/>
            <a:chExt cx="681990" cy="514181"/>
          </a:xfrm>
        </p:grpSpPr>
        <p:sp>
          <p:nvSpPr>
            <p:cNvPr id="13" name="TextBox 12">
              <a:extLst>
                <a:ext uri="{FF2B5EF4-FFF2-40B4-BE49-F238E27FC236}">
                  <a16:creationId xmlns:a16="http://schemas.microsoft.com/office/drawing/2014/main" id="{DBBD251B-7304-4858-B1E3-01DB750C711E}"/>
                </a:ext>
              </a:extLst>
            </p:cNvPr>
            <p:cNvSpPr txBox="1"/>
            <p:nvPr/>
          </p:nvSpPr>
          <p:spPr>
            <a:xfrm>
              <a:off x="1640206" y="25425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Context</a:t>
              </a:r>
              <a:endParaRPr lang="en-SG" sz="700" dirty="0">
                <a:solidFill>
                  <a:srgbClr val="1CB857"/>
                </a:solidFill>
                <a:latin typeface="Arial" panose="020B0604020202020204" pitchFamily="34" charset="0"/>
                <a:cs typeface="Arial" panose="020B0604020202020204" pitchFamily="34" charset="0"/>
              </a:endParaRPr>
            </a:p>
          </p:txBody>
        </p:sp>
        <p:sp>
          <p:nvSpPr>
            <p:cNvPr id="16" name="TextBox 15">
              <a:extLst>
                <a:ext uri="{FF2B5EF4-FFF2-40B4-BE49-F238E27FC236}">
                  <a16:creationId xmlns:a16="http://schemas.microsoft.com/office/drawing/2014/main" id="{86B647C9-73B6-47F9-85D1-C0CA901DDADA}"/>
                </a:ext>
              </a:extLst>
            </p:cNvPr>
            <p:cNvSpPr txBox="1"/>
            <p:nvPr/>
          </p:nvSpPr>
          <p:spPr>
            <a:xfrm>
              <a:off x="1640206" y="2748947"/>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Freshmore</a:t>
              </a:r>
            </a:p>
            <a:p>
              <a:r>
                <a:rPr lang="en-US" sz="700" dirty="0">
                  <a:latin typeface="Arial" panose="020B0604020202020204" pitchFamily="34" charset="0"/>
                  <a:cs typeface="Arial" panose="020B0604020202020204" pitchFamily="34" charset="0"/>
                </a:rPr>
                <a:t>Term 1</a:t>
              </a:r>
              <a:endParaRPr lang="en-SG" sz="700" dirty="0">
                <a:latin typeface="Arial" panose="020B0604020202020204" pitchFamily="34" charset="0"/>
                <a:cs typeface="Arial" panose="020B0604020202020204" pitchFamily="34" charset="0"/>
              </a:endParaRPr>
            </a:p>
          </p:txBody>
        </p:sp>
      </p:grpSp>
      <p:grpSp>
        <p:nvGrpSpPr>
          <p:cNvPr id="35" name="Group 34">
            <a:extLst>
              <a:ext uri="{FF2B5EF4-FFF2-40B4-BE49-F238E27FC236}">
                <a16:creationId xmlns:a16="http://schemas.microsoft.com/office/drawing/2014/main" id="{B8605D8F-F3E8-4B11-838C-88F7CEDB9C4E}"/>
              </a:ext>
            </a:extLst>
          </p:cNvPr>
          <p:cNvGrpSpPr/>
          <p:nvPr/>
        </p:nvGrpSpPr>
        <p:grpSpPr>
          <a:xfrm>
            <a:off x="2677160" y="2542544"/>
            <a:ext cx="901700" cy="514179"/>
            <a:chOff x="2677160" y="2542544"/>
            <a:chExt cx="901700" cy="514179"/>
          </a:xfrm>
        </p:grpSpPr>
        <p:sp>
          <p:nvSpPr>
            <p:cNvPr id="12" name="TextBox 11">
              <a:extLst>
                <a:ext uri="{FF2B5EF4-FFF2-40B4-BE49-F238E27FC236}">
                  <a16:creationId xmlns:a16="http://schemas.microsoft.com/office/drawing/2014/main" id="{EAB6C843-44FA-4E05-AFFA-6AA1A29D56EB}"/>
                </a:ext>
              </a:extLst>
            </p:cNvPr>
            <p:cNvSpPr txBox="1"/>
            <p:nvPr/>
          </p:nvSpPr>
          <p:spPr>
            <a:xfrm>
              <a:off x="2677161" y="2542544"/>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Course</a:t>
              </a:r>
              <a:endParaRPr lang="en-SG" sz="700" dirty="0">
                <a:solidFill>
                  <a:srgbClr val="1CB857"/>
                </a:solidFill>
                <a:latin typeface="Arial" panose="020B0604020202020204" pitchFamily="34" charset="0"/>
                <a:cs typeface="Arial" panose="020B0604020202020204" pitchFamily="34" charset="0"/>
              </a:endParaRPr>
            </a:p>
          </p:txBody>
        </p:sp>
        <p:sp>
          <p:nvSpPr>
            <p:cNvPr id="17" name="TextBox 16">
              <a:extLst>
                <a:ext uri="{FF2B5EF4-FFF2-40B4-BE49-F238E27FC236}">
                  <a16:creationId xmlns:a16="http://schemas.microsoft.com/office/drawing/2014/main" id="{5CC03D81-F0F6-48BC-BC4E-EACC647816CC}"/>
                </a:ext>
              </a:extLst>
            </p:cNvPr>
            <p:cNvSpPr txBox="1"/>
            <p:nvPr/>
          </p:nvSpPr>
          <p:spPr>
            <a:xfrm>
              <a:off x="2677160" y="2748946"/>
              <a:ext cx="90170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Computational</a:t>
              </a:r>
            </a:p>
            <a:p>
              <a:r>
                <a:rPr lang="en-US" sz="700" dirty="0">
                  <a:latin typeface="Arial" panose="020B0604020202020204" pitchFamily="34" charset="0"/>
                  <a:cs typeface="Arial" panose="020B0604020202020204" pitchFamily="34" charset="0"/>
                </a:rPr>
                <a:t>Design Thinking</a:t>
              </a:r>
              <a:endParaRPr lang="en-SG" sz="700" dirty="0">
                <a:latin typeface="Arial" panose="020B0604020202020204" pitchFamily="34" charset="0"/>
                <a:cs typeface="Arial" panose="020B0604020202020204" pitchFamily="34" charset="0"/>
              </a:endParaRPr>
            </a:p>
          </p:txBody>
        </p:sp>
      </p:grpSp>
      <p:grpSp>
        <p:nvGrpSpPr>
          <p:cNvPr id="31" name="Group 30">
            <a:extLst>
              <a:ext uri="{FF2B5EF4-FFF2-40B4-BE49-F238E27FC236}">
                <a16:creationId xmlns:a16="http://schemas.microsoft.com/office/drawing/2014/main" id="{1A92C96B-AF10-4739-AAB8-7813215EF6E8}"/>
              </a:ext>
            </a:extLst>
          </p:cNvPr>
          <p:cNvGrpSpPr/>
          <p:nvPr/>
        </p:nvGrpSpPr>
        <p:grpSpPr>
          <a:xfrm>
            <a:off x="297817" y="3286763"/>
            <a:ext cx="776928" cy="514522"/>
            <a:chOff x="297817" y="3286763"/>
            <a:chExt cx="776928" cy="514522"/>
          </a:xfrm>
        </p:grpSpPr>
        <p:sp>
          <p:nvSpPr>
            <p:cNvPr id="18" name="TextBox 17">
              <a:extLst>
                <a:ext uri="{FF2B5EF4-FFF2-40B4-BE49-F238E27FC236}">
                  <a16:creationId xmlns:a16="http://schemas.microsoft.com/office/drawing/2014/main" id="{0751637F-F485-4016-AB41-6A2716334D12}"/>
                </a:ext>
              </a:extLst>
            </p:cNvPr>
            <p:cNvSpPr txBox="1"/>
            <p:nvPr/>
          </p:nvSpPr>
          <p:spPr>
            <a:xfrm>
              <a:off x="297817" y="328676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Student</a:t>
              </a:r>
              <a:endParaRPr lang="en-SG" sz="700" dirty="0">
                <a:solidFill>
                  <a:srgbClr val="1CB857"/>
                </a:solidFill>
                <a:latin typeface="Arial" panose="020B0604020202020204" pitchFamily="34" charset="0"/>
                <a:cs typeface="Arial" panose="020B0604020202020204" pitchFamily="34" charset="0"/>
              </a:endParaRPr>
            </a:p>
          </p:txBody>
        </p:sp>
        <p:sp>
          <p:nvSpPr>
            <p:cNvPr id="19" name="TextBox 18">
              <a:extLst>
                <a:ext uri="{FF2B5EF4-FFF2-40B4-BE49-F238E27FC236}">
                  <a16:creationId xmlns:a16="http://schemas.microsoft.com/office/drawing/2014/main" id="{A2AEE226-BF75-4460-9A8D-1D6E379F7CE3}"/>
                </a:ext>
              </a:extLst>
            </p:cNvPr>
            <p:cNvSpPr txBox="1"/>
            <p:nvPr/>
          </p:nvSpPr>
          <p:spPr>
            <a:xfrm>
              <a:off x="297817" y="3493508"/>
              <a:ext cx="776928"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Lim Thian Yew</a:t>
              </a:r>
            </a:p>
            <a:p>
              <a:r>
                <a:rPr lang="en-US" sz="700" dirty="0">
                  <a:latin typeface="Arial" panose="020B0604020202020204" pitchFamily="34" charset="0"/>
                  <a:cs typeface="Arial" panose="020B0604020202020204" pitchFamily="34" charset="0"/>
                </a:rPr>
                <a:t>1003158</a:t>
              </a:r>
            </a:p>
          </p:txBody>
        </p:sp>
      </p:grpSp>
      <p:grpSp>
        <p:nvGrpSpPr>
          <p:cNvPr id="32" name="Group 31">
            <a:extLst>
              <a:ext uri="{FF2B5EF4-FFF2-40B4-BE49-F238E27FC236}">
                <a16:creationId xmlns:a16="http://schemas.microsoft.com/office/drawing/2014/main" id="{D5B09C90-7F89-449A-8830-544C0552511D}"/>
              </a:ext>
            </a:extLst>
          </p:cNvPr>
          <p:cNvGrpSpPr/>
          <p:nvPr/>
        </p:nvGrpSpPr>
        <p:grpSpPr>
          <a:xfrm>
            <a:off x="297817" y="4070353"/>
            <a:ext cx="681990" cy="507832"/>
            <a:chOff x="297817" y="4070353"/>
            <a:chExt cx="681990" cy="507832"/>
          </a:xfrm>
        </p:grpSpPr>
        <p:sp>
          <p:nvSpPr>
            <p:cNvPr id="20" name="TextBox 19">
              <a:extLst>
                <a:ext uri="{FF2B5EF4-FFF2-40B4-BE49-F238E27FC236}">
                  <a16:creationId xmlns:a16="http://schemas.microsoft.com/office/drawing/2014/main" id="{2FA36920-C5D0-47CB-8990-43A4B08D35A5}"/>
                </a:ext>
              </a:extLst>
            </p:cNvPr>
            <p:cNvSpPr txBox="1"/>
            <p:nvPr/>
          </p:nvSpPr>
          <p:spPr>
            <a:xfrm>
              <a:off x="297817" y="407035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Instructor</a:t>
              </a:r>
              <a:endParaRPr lang="en-SG" sz="700" dirty="0">
                <a:solidFill>
                  <a:srgbClr val="1CB857"/>
                </a:solidFill>
                <a:latin typeface="Arial" panose="020B0604020202020204" pitchFamily="34" charset="0"/>
                <a:cs typeface="Arial" panose="020B0604020202020204" pitchFamily="34" charset="0"/>
              </a:endParaRPr>
            </a:p>
          </p:txBody>
        </p:sp>
        <p:sp>
          <p:nvSpPr>
            <p:cNvPr id="21" name="TextBox 20">
              <a:extLst>
                <a:ext uri="{FF2B5EF4-FFF2-40B4-BE49-F238E27FC236}">
                  <a16:creationId xmlns:a16="http://schemas.microsoft.com/office/drawing/2014/main" id="{0628E652-1D77-4484-A55E-A23D68A95FE8}"/>
                </a:ext>
              </a:extLst>
            </p:cNvPr>
            <p:cNvSpPr txBox="1"/>
            <p:nvPr/>
          </p:nvSpPr>
          <p:spPr>
            <a:xfrm>
              <a:off x="297817" y="4270408"/>
              <a:ext cx="681990" cy="307777"/>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Jason Lim</a:t>
              </a:r>
            </a:p>
            <a:p>
              <a:r>
                <a:rPr lang="en-US" sz="700" dirty="0">
                  <a:latin typeface="Arial" panose="020B0604020202020204" pitchFamily="34" charset="0"/>
                  <a:cs typeface="Arial" panose="020B0604020202020204" pitchFamily="34" charset="0"/>
                </a:rPr>
                <a:t>Instructor</a:t>
              </a:r>
            </a:p>
          </p:txBody>
        </p:sp>
      </p:grpSp>
      <p:grpSp>
        <p:nvGrpSpPr>
          <p:cNvPr id="36" name="Group 35">
            <a:extLst>
              <a:ext uri="{FF2B5EF4-FFF2-40B4-BE49-F238E27FC236}">
                <a16:creationId xmlns:a16="http://schemas.microsoft.com/office/drawing/2014/main" id="{BBD29DE9-228F-4A4C-9829-A39EFB612737}"/>
              </a:ext>
            </a:extLst>
          </p:cNvPr>
          <p:cNvGrpSpPr/>
          <p:nvPr/>
        </p:nvGrpSpPr>
        <p:grpSpPr>
          <a:xfrm>
            <a:off x="3811902" y="2542545"/>
            <a:ext cx="913130" cy="406457"/>
            <a:chOff x="3681730" y="2542545"/>
            <a:chExt cx="913130" cy="406457"/>
          </a:xfrm>
        </p:grpSpPr>
        <p:sp>
          <p:nvSpPr>
            <p:cNvPr id="11" name="TextBox 10">
              <a:extLst>
                <a:ext uri="{FF2B5EF4-FFF2-40B4-BE49-F238E27FC236}">
                  <a16:creationId xmlns:a16="http://schemas.microsoft.com/office/drawing/2014/main" id="{164DB152-BE2D-4C28-99EB-218DCF655C68}"/>
                </a:ext>
              </a:extLst>
            </p:cNvPr>
            <p:cNvSpPr txBox="1"/>
            <p:nvPr/>
          </p:nvSpPr>
          <p:spPr>
            <a:xfrm>
              <a:off x="3681730" y="2542545"/>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Date</a:t>
              </a:r>
              <a:endParaRPr lang="en-SG" sz="700" dirty="0">
                <a:solidFill>
                  <a:srgbClr val="1CB857"/>
                </a:solidFill>
                <a:latin typeface="Arial" panose="020B0604020202020204" pitchFamily="34" charset="0"/>
                <a:cs typeface="Arial" panose="020B0604020202020204" pitchFamily="34" charset="0"/>
              </a:endParaRPr>
            </a:p>
          </p:txBody>
        </p:sp>
        <p:sp>
          <p:nvSpPr>
            <p:cNvPr id="22" name="TextBox 21">
              <a:extLst>
                <a:ext uri="{FF2B5EF4-FFF2-40B4-BE49-F238E27FC236}">
                  <a16:creationId xmlns:a16="http://schemas.microsoft.com/office/drawing/2014/main" id="{6B8F6F72-B749-4696-A7F2-F574AB7BB21A}"/>
                </a:ext>
              </a:extLst>
            </p:cNvPr>
            <p:cNvSpPr txBox="1"/>
            <p:nvPr/>
          </p:nvSpPr>
          <p:spPr>
            <a:xfrm>
              <a:off x="3693160" y="2748947"/>
              <a:ext cx="901700" cy="200055"/>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2020</a:t>
              </a:r>
              <a:endParaRPr lang="en-SG" sz="700" dirty="0">
                <a:latin typeface="Arial" panose="020B0604020202020204" pitchFamily="34" charset="0"/>
                <a:cs typeface="Arial" panose="020B0604020202020204" pitchFamily="34" charset="0"/>
              </a:endParaRPr>
            </a:p>
          </p:txBody>
        </p:sp>
      </p:grpSp>
      <p:grpSp>
        <p:nvGrpSpPr>
          <p:cNvPr id="30" name="Group 29">
            <a:extLst>
              <a:ext uri="{FF2B5EF4-FFF2-40B4-BE49-F238E27FC236}">
                <a16:creationId xmlns:a16="http://schemas.microsoft.com/office/drawing/2014/main" id="{E61EFD42-7C03-4D1D-BCB7-A46D64959991}"/>
              </a:ext>
            </a:extLst>
          </p:cNvPr>
          <p:cNvGrpSpPr/>
          <p:nvPr/>
        </p:nvGrpSpPr>
        <p:grpSpPr>
          <a:xfrm>
            <a:off x="1640209" y="3279063"/>
            <a:ext cx="2967992" cy="3286524"/>
            <a:chOff x="1640209" y="3279063"/>
            <a:chExt cx="2967992" cy="3286524"/>
          </a:xfrm>
        </p:grpSpPr>
        <p:sp>
          <p:nvSpPr>
            <p:cNvPr id="24" name="TextBox 23">
              <a:extLst>
                <a:ext uri="{FF2B5EF4-FFF2-40B4-BE49-F238E27FC236}">
                  <a16:creationId xmlns:a16="http://schemas.microsoft.com/office/drawing/2014/main" id="{4AE40446-C29D-488D-8DD7-69E6FBAFA698}"/>
                </a:ext>
              </a:extLst>
            </p:cNvPr>
            <p:cNvSpPr txBox="1"/>
            <p:nvPr/>
          </p:nvSpPr>
          <p:spPr>
            <a:xfrm>
              <a:off x="1640209" y="3279063"/>
              <a:ext cx="2967991" cy="215444"/>
            </a:xfrm>
            <a:prstGeom prst="rect">
              <a:avLst/>
            </a:prstGeom>
            <a:noFill/>
          </p:spPr>
          <p:txBody>
            <a:bodyPr wrap="square" rtlCol="0">
              <a:spAutoFit/>
            </a:bodyPr>
            <a:lstStyle/>
            <a:p>
              <a:r>
                <a:rPr lang="en-US" sz="800" b="1" dirty="0">
                  <a:solidFill>
                    <a:srgbClr val="B31261"/>
                  </a:solidFill>
                  <a:latin typeface="Consolas" panose="020B0609020204030204" pitchFamily="49" charset="0"/>
                </a:rPr>
                <a:t>&lt;Description&gt;</a:t>
              </a:r>
              <a:endParaRPr lang="en-SG" sz="800" b="1" dirty="0">
                <a:solidFill>
                  <a:srgbClr val="B31261"/>
                </a:solidFill>
                <a:latin typeface="Consolas" panose="020B0609020204030204" pitchFamily="49" charset="0"/>
              </a:endParaRPr>
            </a:p>
          </p:txBody>
        </p:sp>
        <p:sp>
          <p:nvSpPr>
            <p:cNvPr id="25" name="Rectangle 24">
              <a:extLst>
                <a:ext uri="{FF2B5EF4-FFF2-40B4-BE49-F238E27FC236}">
                  <a16:creationId xmlns:a16="http://schemas.microsoft.com/office/drawing/2014/main" id="{E90D6533-B264-49D3-908E-494EECA5837B}"/>
                </a:ext>
              </a:extLst>
            </p:cNvPr>
            <p:cNvSpPr/>
            <p:nvPr/>
          </p:nvSpPr>
          <p:spPr>
            <a:xfrm>
              <a:off x="1640210" y="3394714"/>
              <a:ext cx="2967991" cy="317087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rgbClr val="B31261"/>
                  </a:solidFill>
                  <a:latin typeface="Consolas" panose="020B0609020204030204" pitchFamily="49" charset="0"/>
                </a:rPr>
                <a:t>This intention of this project is to design an aesthetically pleasing surface that also satisfies the practical constraints imposed by the need to 3D print the created surface.</a:t>
              </a:r>
            </a:p>
            <a:p>
              <a:endParaRPr lang="en-US" sz="800" dirty="0">
                <a:solidFill>
                  <a:srgbClr val="B31261"/>
                </a:solidFill>
                <a:latin typeface="Consolas" panose="020B0609020204030204" pitchFamily="49" charset="0"/>
              </a:endParaRPr>
            </a:p>
            <a:p>
              <a:r>
                <a:rPr lang="en-US" sz="800" dirty="0">
                  <a:solidFill>
                    <a:srgbClr val="B31261"/>
                  </a:solidFill>
                  <a:latin typeface="Consolas" panose="020B0609020204030204" pitchFamily="49" charset="0"/>
                </a:rPr>
                <a:t>The key challenge encountered is in trying to prevent an overly simplistic design, and in trying to overcome the constraint that individual points have heights that are calculated independently of one another.</a:t>
              </a:r>
            </a:p>
            <a:p>
              <a:endParaRPr lang="en-US" sz="800" dirty="0">
                <a:solidFill>
                  <a:srgbClr val="B31261"/>
                </a:solidFill>
                <a:latin typeface="Consolas" panose="020B0609020204030204" pitchFamily="49" charset="0"/>
              </a:endParaRPr>
            </a:p>
            <a:p>
              <a:r>
                <a:rPr lang="en-US" sz="800" b="1" dirty="0">
                  <a:solidFill>
                    <a:srgbClr val="B31261"/>
                  </a:solidFill>
                  <a:latin typeface="Consolas" panose="020B0609020204030204" pitchFamily="49" charset="0"/>
                </a:rPr>
                <a:t>&lt;Overview&gt;</a:t>
              </a:r>
            </a:p>
            <a:p>
              <a:r>
                <a:rPr lang="en-US" sz="800" dirty="0">
                  <a:solidFill>
                    <a:srgbClr val="B31261"/>
                  </a:solidFill>
                  <a:latin typeface="Consolas" panose="020B0609020204030204" pitchFamily="49" charset="0"/>
                </a:rPr>
                <a:t>To generate an interesting design, a set of coordinates is generated randomly and set to be ‘crater points’, and the height of all other points is determined based upon the it’s distance from the crater points. This makes the generated structure less homogeneous in nature, whilst still maintaining a semblance of structure and intentional design.</a:t>
              </a:r>
            </a:p>
          </p:txBody>
        </p:sp>
      </p:grpSp>
      <p:sp>
        <p:nvSpPr>
          <p:cNvPr id="28" name="TextBox 27">
            <a:extLst>
              <a:ext uri="{FF2B5EF4-FFF2-40B4-BE49-F238E27FC236}">
                <a16:creationId xmlns:a16="http://schemas.microsoft.com/office/drawing/2014/main" id="{F65F1D03-BCF8-4F9D-A32D-3A629A08BDC3}"/>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9" name="TextBox 28">
            <a:extLst>
              <a:ext uri="{FF2B5EF4-FFF2-40B4-BE49-F238E27FC236}">
                <a16:creationId xmlns:a16="http://schemas.microsoft.com/office/drawing/2014/main" id="{0A290914-78CA-407F-981D-11783931DAD9}"/>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pic>
        <p:nvPicPr>
          <p:cNvPr id="5" name="Picture 4" descr="A picture containing rug, curtain&#10;&#10;Description automatically generated">
            <a:extLst>
              <a:ext uri="{FF2B5EF4-FFF2-40B4-BE49-F238E27FC236}">
                <a16:creationId xmlns:a16="http://schemas.microsoft.com/office/drawing/2014/main" id="{661B187D-6D11-4F60-BA02-E2DAD24666FC}"/>
              </a:ext>
            </a:extLst>
          </p:cNvPr>
          <p:cNvPicPr>
            <a:picLocks noChangeAspect="1"/>
          </p:cNvPicPr>
          <p:nvPr/>
        </p:nvPicPr>
        <p:blipFill rotWithShape="1">
          <a:blip r:embed="rId2">
            <a:extLst>
              <a:ext uri="{28A0092B-C50C-407E-A947-70E740481C1C}">
                <a14:useLocalDpi xmlns:a14="http://schemas.microsoft.com/office/drawing/2010/main" val="0"/>
              </a:ext>
            </a:extLst>
          </a:blip>
          <a:srcRect l="10610" r="8487"/>
          <a:stretch/>
        </p:blipFill>
        <p:spPr>
          <a:xfrm>
            <a:off x="5433076" y="2452289"/>
            <a:ext cx="3880458" cy="2697991"/>
          </a:xfrm>
          <a:prstGeom prst="rect">
            <a:avLst/>
          </a:prstGeom>
        </p:spPr>
      </p:pic>
    </p:spTree>
    <p:extLst>
      <p:ext uri="{BB962C8B-B14F-4D97-AF65-F5344CB8AC3E}">
        <p14:creationId xmlns:p14="http://schemas.microsoft.com/office/powerpoint/2010/main" val="2312092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F9442C96-0AB8-4713-9E95-35E734F97BBF}"/>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9" name="TextBox 8">
            <a:extLst>
              <a:ext uri="{FF2B5EF4-FFF2-40B4-BE49-F238E27FC236}">
                <a16:creationId xmlns:a16="http://schemas.microsoft.com/office/drawing/2014/main" id="{4262F752-85C2-4F03-9855-473C62CBBB95}"/>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27" name="TextBox 26">
            <a:extLst>
              <a:ext uri="{FF2B5EF4-FFF2-40B4-BE49-F238E27FC236}">
                <a16:creationId xmlns:a16="http://schemas.microsoft.com/office/drawing/2014/main" id="{5BA5B394-3F8D-457E-8AC0-0184A64183B0}"/>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28" name="TextBox 27">
            <a:extLst>
              <a:ext uri="{FF2B5EF4-FFF2-40B4-BE49-F238E27FC236}">
                <a16:creationId xmlns:a16="http://schemas.microsoft.com/office/drawing/2014/main" id="{54F2F363-23C8-4FD2-9316-20E10620CDFC}"/>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pic>
        <p:nvPicPr>
          <p:cNvPr id="2" name="Picture 1" descr="Diagram, engineering drawing&#10;&#10;Description automatically generated">
            <a:extLst>
              <a:ext uri="{FF2B5EF4-FFF2-40B4-BE49-F238E27FC236}">
                <a16:creationId xmlns:a16="http://schemas.microsoft.com/office/drawing/2014/main" id="{056CF7F9-CCB1-4D0A-953C-C22AC46DA6C0}"/>
              </a:ext>
            </a:extLst>
          </p:cNvPr>
          <p:cNvPicPr>
            <a:picLocks noChangeAspect="1"/>
          </p:cNvPicPr>
          <p:nvPr/>
        </p:nvPicPr>
        <p:blipFill rotWithShape="1">
          <a:blip r:embed="rId2">
            <a:extLst>
              <a:ext uri="{28A0092B-C50C-407E-A947-70E740481C1C}">
                <a14:useLocalDpi xmlns:a14="http://schemas.microsoft.com/office/drawing/2010/main" val="0"/>
              </a:ext>
            </a:extLst>
          </a:blip>
          <a:srcRect l="6897" t="49111"/>
          <a:stretch/>
        </p:blipFill>
        <p:spPr>
          <a:xfrm>
            <a:off x="1715014" y="653594"/>
            <a:ext cx="8050007" cy="4267200"/>
          </a:xfrm>
          <a:prstGeom prst="rect">
            <a:avLst/>
          </a:prstGeom>
        </p:spPr>
      </p:pic>
      <p:pic>
        <p:nvPicPr>
          <p:cNvPr id="10" name="Picture 9" descr="Graphical user interface, text, application&#10;&#10;Description automatically generated">
            <a:extLst>
              <a:ext uri="{FF2B5EF4-FFF2-40B4-BE49-F238E27FC236}">
                <a16:creationId xmlns:a16="http://schemas.microsoft.com/office/drawing/2014/main" id="{BAB6D52F-A4E7-45EC-9B7B-4BEBA432282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979" y="1318260"/>
            <a:ext cx="3414081" cy="5440680"/>
          </a:xfrm>
          <a:prstGeom prst="rect">
            <a:avLst/>
          </a:prstGeom>
        </p:spPr>
      </p:pic>
    </p:spTree>
    <p:extLst>
      <p:ext uri="{BB962C8B-B14F-4D97-AF65-F5344CB8AC3E}">
        <p14:creationId xmlns:p14="http://schemas.microsoft.com/office/powerpoint/2010/main" val="4089504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45" name="Rectangle 44">
            <a:extLst>
              <a:ext uri="{FF2B5EF4-FFF2-40B4-BE49-F238E27FC236}">
                <a16:creationId xmlns:a16="http://schemas.microsoft.com/office/drawing/2014/main" id="{6605708E-D9C8-4937-851C-B9A19F6A832F}"/>
              </a:ext>
            </a:extLst>
          </p:cNvPr>
          <p:cNvSpPr/>
          <p:nvPr/>
        </p:nvSpPr>
        <p:spPr>
          <a:xfrm>
            <a:off x="712470" y="5721819"/>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sp>
        <p:nvSpPr>
          <p:cNvPr id="46" name="Rectangle 45">
            <a:extLst>
              <a:ext uri="{FF2B5EF4-FFF2-40B4-BE49-F238E27FC236}">
                <a16:creationId xmlns:a16="http://schemas.microsoft.com/office/drawing/2014/main" id="{B0A1C027-D7EB-45DF-B346-42FD8EB4E418}"/>
              </a:ext>
            </a:extLst>
          </p:cNvPr>
          <p:cNvSpPr/>
          <p:nvPr/>
        </p:nvSpPr>
        <p:spPr>
          <a:xfrm>
            <a:off x="712470" y="5940894"/>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05</a:t>
            </a:r>
            <a:endParaRPr lang="en-SG" sz="800" b="1" dirty="0">
              <a:solidFill>
                <a:srgbClr val="1CB857"/>
              </a:solidFill>
            </a:endParaRPr>
          </a:p>
        </p:txBody>
      </p:sp>
      <p:sp>
        <p:nvSpPr>
          <p:cNvPr id="47" name="Rectangle 46">
            <a:extLst>
              <a:ext uri="{FF2B5EF4-FFF2-40B4-BE49-F238E27FC236}">
                <a16:creationId xmlns:a16="http://schemas.microsoft.com/office/drawing/2014/main" id="{CE0D4B1F-23FD-439B-AD36-BA1C7DF7E8CD}"/>
              </a:ext>
            </a:extLst>
          </p:cNvPr>
          <p:cNvSpPr/>
          <p:nvPr/>
        </p:nvSpPr>
        <p:spPr>
          <a:xfrm>
            <a:off x="712469" y="6158215"/>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08</a:t>
            </a:r>
            <a:endParaRPr lang="en-SG" sz="800" b="1" dirty="0">
              <a:solidFill>
                <a:srgbClr val="1CB857"/>
              </a:solidFill>
            </a:endParaRPr>
          </a:p>
        </p:txBody>
      </p:sp>
      <p:sp>
        <p:nvSpPr>
          <p:cNvPr id="49" name="Rectangle 48">
            <a:extLst>
              <a:ext uri="{FF2B5EF4-FFF2-40B4-BE49-F238E27FC236}">
                <a16:creationId xmlns:a16="http://schemas.microsoft.com/office/drawing/2014/main" id="{6CE6F947-4B43-4360-95D6-9858DFB61339}"/>
              </a:ext>
            </a:extLst>
          </p:cNvPr>
          <p:cNvSpPr/>
          <p:nvPr/>
        </p:nvSpPr>
        <p:spPr>
          <a:xfrm>
            <a:off x="398145" y="5721817"/>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50" name="Rectangle 49">
            <a:extLst>
              <a:ext uri="{FF2B5EF4-FFF2-40B4-BE49-F238E27FC236}">
                <a16:creationId xmlns:a16="http://schemas.microsoft.com/office/drawing/2014/main" id="{3774D735-EFF3-44A8-9490-B1B0D6AFD560}"/>
              </a:ext>
            </a:extLst>
          </p:cNvPr>
          <p:cNvSpPr/>
          <p:nvPr/>
        </p:nvSpPr>
        <p:spPr>
          <a:xfrm>
            <a:off x="398145" y="5940892"/>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04</a:t>
            </a:r>
            <a:endParaRPr lang="en-SG" sz="800" b="1" dirty="0">
              <a:solidFill>
                <a:srgbClr val="1CB857"/>
              </a:solidFill>
            </a:endParaRPr>
          </a:p>
        </p:txBody>
      </p:sp>
      <p:sp>
        <p:nvSpPr>
          <p:cNvPr id="51" name="Rectangle 50">
            <a:extLst>
              <a:ext uri="{FF2B5EF4-FFF2-40B4-BE49-F238E27FC236}">
                <a16:creationId xmlns:a16="http://schemas.microsoft.com/office/drawing/2014/main" id="{FFCFBFD6-8EEF-4BC9-9D4C-F8499B126536}"/>
              </a:ext>
            </a:extLst>
          </p:cNvPr>
          <p:cNvSpPr/>
          <p:nvPr/>
        </p:nvSpPr>
        <p:spPr>
          <a:xfrm>
            <a:off x="398144" y="6158213"/>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07</a:t>
            </a:r>
            <a:endParaRPr lang="en-SG" sz="800" b="1" dirty="0">
              <a:solidFill>
                <a:srgbClr val="1CB857"/>
              </a:solidFill>
            </a:endParaRPr>
          </a:p>
        </p:txBody>
      </p:sp>
      <p:grpSp>
        <p:nvGrpSpPr>
          <p:cNvPr id="53" name="Group 52">
            <a:extLst>
              <a:ext uri="{FF2B5EF4-FFF2-40B4-BE49-F238E27FC236}">
                <a16:creationId xmlns:a16="http://schemas.microsoft.com/office/drawing/2014/main" id="{90ABA24E-3190-4881-9CDE-933047D11869}"/>
              </a:ext>
            </a:extLst>
          </p:cNvPr>
          <p:cNvGrpSpPr/>
          <p:nvPr/>
        </p:nvGrpSpPr>
        <p:grpSpPr>
          <a:xfrm>
            <a:off x="297817" y="4238140"/>
            <a:ext cx="1484488" cy="1483677"/>
            <a:chOff x="297817" y="4663443"/>
            <a:chExt cx="1038224" cy="1483677"/>
          </a:xfrm>
        </p:grpSpPr>
        <p:sp>
          <p:nvSpPr>
            <p:cNvPr id="54" name="TextBox 53">
              <a:extLst>
                <a:ext uri="{FF2B5EF4-FFF2-40B4-BE49-F238E27FC236}">
                  <a16:creationId xmlns:a16="http://schemas.microsoft.com/office/drawing/2014/main" id="{1D280181-4499-4BE6-9C8D-91A2BAE1F313}"/>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C9F7149B-D54D-457B-A3F2-729F6C9880CD}"/>
                </a:ext>
              </a:extLst>
            </p:cNvPr>
            <p:cNvSpPr txBox="1"/>
            <p:nvPr/>
          </p:nvSpPr>
          <p:spPr>
            <a:xfrm>
              <a:off x="297817" y="4869847"/>
              <a:ext cx="1038224" cy="1277273"/>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a:t>
              </a:r>
              <a:r>
                <a:rPr lang="en-US" sz="700" dirty="0">
                  <a:solidFill>
                    <a:schemeClr val="tx1"/>
                  </a:solidFill>
                  <a:latin typeface="Arial" panose="020B0604020202020204" pitchFamily="34" charset="0"/>
                  <a:cs typeface="Arial" panose="020B0604020202020204" pitchFamily="34" charset="0"/>
                </a:rPr>
                <a:t>m=1, c=12</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02 </a:t>
              </a:r>
              <a:r>
                <a:rPr lang="en-US" sz="700" dirty="0">
                  <a:solidFill>
                    <a:schemeClr val="tx1"/>
                  </a:solidFill>
                  <a:latin typeface="Arial" panose="020B0604020202020204" pitchFamily="34" charset="0"/>
                  <a:cs typeface="Arial" panose="020B0604020202020204" pitchFamily="34" charset="0"/>
                </a:rPr>
                <a:t>m=5, c=12</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03 </a:t>
              </a:r>
              <a:r>
                <a:rPr lang="en-US" sz="700" dirty="0">
                  <a:solidFill>
                    <a:schemeClr val="tx1"/>
                  </a:solidFill>
                  <a:latin typeface="Arial" panose="020B0604020202020204" pitchFamily="34" charset="0"/>
                  <a:cs typeface="Arial" panose="020B0604020202020204" pitchFamily="34" charset="0"/>
                </a:rPr>
                <a:t>m=10, c=12</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04 </a:t>
              </a:r>
              <a:r>
                <a:rPr lang="en-US" sz="700" dirty="0">
                  <a:solidFill>
                    <a:schemeClr val="tx1"/>
                  </a:solidFill>
                  <a:latin typeface="Arial" panose="020B0604020202020204" pitchFamily="34" charset="0"/>
                  <a:cs typeface="Arial" panose="020B0604020202020204" pitchFamily="34" charset="0"/>
                </a:rPr>
                <a:t>m=1, c=24</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05 </a:t>
              </a:r>
              <a:r>
                <a:rPr lang="en-US" sz="700" dirty="0">
                  <a:solidFill>
                    <a:schemeClr val="tx1"/>
                  </a:solidFill>
                  <a:latin typeface="Arial" panose="020B0604020202020204" pitchFamily="34" charset="0"/>
                  <a:cs typeface="Arial" panose="020B0604020202020204" pitchFamily="34" charset="0"/>
                </a:rPr>
                <a:t>m=5, c=24</a:t>
              </a:r>
              <a:endParaRPr lang="en-US"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06 </a:t>
              </a:r>
              <a:r>
                <a:rPr lang="en-US" sz="700" dirty="0">
                  <a:solidFill>
                    <a:schemeClr val="tx1"/>
                  </a:solidFill>
                  <a:latin typeface="Arial" panose="020B0604020202020204" pitchFamily="34" charset="0"/>
                  <a:cs typeface="Arial" panose="020B0604020202020204" pitchFamily="34" charset="0"/>
                </a:rPr>
                <a:t>m=10, c=24</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07 </a:t>
              </a:r>
              <a:r>
                <a:rPr lang="en-US" sz="700" dirty="0">
                  <a:solidFill>
                    <a:schemeClr val="tx1"/>
                  </a:solidFill>
                  <a:latin typeface="Arial" panose="020B0604020202020204" pitchFamily="34" charset="0"/>
                  <a:cs typeface="Arial" panose="020B0604020202020204" pitchFamily="34" charset="0"/>
                </a:rPr>
                <a:t>m=1, c=50</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08 </a:t>
              </a:r>
              <a:r>
                <a:rPr lang="en-US" sz="700" dirty="0">
                  <a:solidFill>
                    <a:schemeClr val="tx1"/>
                  </a:solidFill>
                  <a:latin typeface="Arial" panose="020B0604020202020204" pitchFamily="34" charset="0"/>
                  <a:cs typeface="Arial" panose="020B0604020202020204" pitchFamily="34" charset="0"/>
                </a:rPr>
                <a:t>m=5, c=50</a:t>
              </a:r>
              <a:endParaRPr lang="en-SG" sz="700" dirty="0">
                <a:latin typeface="Arial" panose="020B0604020202020204" pitchFamily="34" charset="0"/>
                <a:cs typeface="Arial" panose="020B0604020202020204" pitchFamily="34" charset="0"/>
              </a:endParaRPr>
            </a:p>
            <a:p>
              <a:r>
                <a:rPr lang="en-US" sz="700" dirty="0">
                  <a:latin typeface="Arial" panose="020B0604020202020204" pitchFamily="34" charset="0"/>
                  <a:cs typeface="Arial" panose="020B0604020202020204" pitchFamily="34" charset="0"/>
                </a:rPr>
                <a:t>09 </a:t>
              </a:r>
              <a:r>
                <a:rPr lang="en-US" sz="700" dirty="0">
                  <a:solidFill>
                    <a:schemeClr val="tx1"/>
                  </a:solidFill>
                  <a:latin typeface="Arial" panose="020B0604020202020204" pitchFamily="34" charset="0"/>
                  <a:cs typeface="Arial" panose="020B0604020202020204" pitchFamily="34" charset="0"/>
                </a:rPr>
                <a:t>m=10, c=50</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90" name="Rectangle 89">
            <a:extLst>
              <a:ext uri="{FF2B5EF4-FFF2-40B4-BE49-F238E27FC236}">
                <a16:creationId xmlns:a16="http://schemas.microsoft.com/office/drawing/2014/main" id="{43394996-F376-4F68-B151-20888A25AAC3}"/>
              </a:ext>
            </a:extLst>
          </p:cNvPr>
          <p:cNvSpPr/>
          <p:nvPr/>
        </p:nvSpPr>
        <p:spPr>
          <a:xfrm>
            <a:off x="2700028" y="107137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0" name="Rectangle 99">
            <a:extLst>
              <a:ext uri="{FF2B5EF4-FFF2-40B4-BE49-F238E27FC236}">
                <a16:creationId xmlns:a16="http://schemas.microsoft.com/office/drawing/2014/main" id="{60662EB7-788F-4CAB-89C7-1BBEF3EF40FE}"/>
              </a:ext>
            </a:extLst>
          </p:cNvPr>
          <p:cNvSpPr/>
          <p:nvPr/>
        </p:nvSpPr>
        <p:spPr>
          <a:xfrm>
            <a:off x="2700028"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2" name="Rectangle 101">
            <a:extLst>
              <a:ext uri="{FF2B5EF4-FFF2-40B4-BE49-F238E27FC236}">
                <a16:creationId xmlns:a16="http://schemas.microsoft.com/office/drawing/2014/main" id="{4497A198-4E3F-4132-83D4-19AB527DA5B4}"/>
              </a:ext>
            </a:extLst>
          </p:cNvPr>
          <p:cNvSpPr/>
          <p:nvPr/>
        </p:nvSpPr>
        <p:spPr>
          <a:xfrm>
            <a:off x="2700027"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4" name="Rectangle 103">
            <a:extLst>
              <a:ext uri="{FF2B5EF4-FFF2-40B4-BE49-F238E27FC236}">
                <a16:creationId xmlns:a16="http://schemas.microsoft.com/office/drawing/2014/main" id="{B6085C68-0C9C-4851-AEEB-3FBA435C545D}"/>
              </a:ext>
            </a:extLst>
          </p:cNvPr>
          <p:cNvSpPr/>
          <p:nvPr/>
        </p:nvSpPr>
        <p:spPr>
          <a:xfrm>
            <a:off x="4549492"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6" name="Rectangle 105">
            <a:extLst>
              <a:ext uri="{FF2B5EF4-FFF2-40B4-BE49-F238E27FC236}">
                <a16:creationId xmlns:a16="http://schemas.microsoft.com/office/drawing/2014/main" id="{14D8FA75-86C7-4388-9CA9-76E3AF03C31E}"/>
              </a:ext>
            </a:extLst>
          </p:cNvPr>
          <p:cNvSpPr/>
          <p:nvPr/>
        </p:nvSpPr>
        <p:spPr>
          <a:xfrm>
            <a:off x="4549492"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8" name="Rectangle 107">
            <a:extLst>
              <a:ext uri="{FF2B5EF4-FFF2-40B4-BE49-F238E27FC236}">
                <a16:creationId xmlns:a16="http://schemas.microsoft.com/office/drawing/2014/main" id="{AAFB8D4A-F2A5-4952-B12E-E02B3CDCD94C}"/>
              </a:ext>
            </a:extLst>
          </p:cNvPr>
          <p:cNvSpPr/>
          <p:nvPr/>
        </p:nvSpPr>
        <p:spPr>
          <a:xfrm>
            <a:off x="4549492" y="1068129"/>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0" name="Rectangle 109">
            <a:extLst>
              <a:ext uri="{FF2B5EF4-FFF2-40B4-BE49-F238E27FC236}">
                <a16:creationId xmlns:a16="http://schemas.microsoft.com/office/drawing/2014/main" id="{C05D1627-1783-4710-84EE-2F392D072C07}"/>
              </a:ext>
            </a:extLst>
          </p:cNvPr>
          <p:cNvSpPr/>
          <p:nvPr/>
        </p:nvSpPr>
        <p:spPr>
          <a:xfrm>
            <a:off x="6398956" y="1068129"/>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2" name="Rectangle 111">
            <a:extLst>
              <a:ext uri="{FF2B5EF4-FFF2-40B4-BE49-F238E27FC236}">
                <a16:creationId xmlns:a16="http://schemas.microsoft.com/office/drawing/2014/main" id="{4226E559-6717-49D1-A10F-3B91B3ED740C}"/>
              </a:ext>
            </a:extLst>
          </p:cNvPr>
          <p:cNvSpPr/>
          <p:nvPr/>
        </p:nvSpPr>
        <p:spPr>
          <a:xfrm>
            <a:off x="6398956"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4" name="Rectangle 113">
            <a:extLst>
              <a:ext uri="{FF2B5EF4-FFF2-40B4-BE49-F238E27FC236}">
                <a16:creationId xmlns:a16="http://schemas.microsoft.com/office/drawing/2014/main" id="{4D7DD848-59C2-4930-9537-0D123E971109}"/>
              </a:ext>
            </a:extLst>
          </p:cNvPr>
          <p:cNvSpPr/>
          <p:nvPr/>
        </p:nvSpPr>
        <p:spPr>
          <a:xfrm>
            <a:off x="6398956"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22" name="Rectangle 121">
            <a:extLst>
              <a:ext uri="{FF2B5EF4-FFF2-40B4-BE49-F238E27FC236}">
                <a16:creationId xmlns:a16="http://schemas.microsoft.com/office/drawing/2014/main" id="{600666C5-A21A-4E5D-AC8F-9F6572B52B75}"/>
              </a:ext>
            </a:extLst>
          </p:cNvPr>
          <p:cNvSpPr/>
          <p:nvPr/>
        </p:nvSpPr>
        <p:spPr>
          <a:xfrm>
            <a:off x="1026794" y="5721817"/>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sp>
        <p:nvSpPr>
          <p:cNvPr id="124" name="Rectangle 123">
            <a:extLst>
              <a:ext uri="{FF2B5EF4-FFF2-40B4-BE49-F238E27FC236}">
                <a16:creationId xmlns:a16="http://schemas.microsoft.com/office/drawing/2014/main" id="{0F13393E-66EB-437F-A9B9-D5C6F80C6A42}"/>
              </a:ext>
            </a:extLst>
          </p:cNvPr>
          <p:cNvSpPr/>
          <p:nvPr/>
        </p:nvSpPr>
        <p:spPr>
          <a:xfrm>
            <a:off x="1026794" y="5940892"/>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06</a:t>
            </a:r>
            <a:endParaRPr lang="en-SG" sz="800" b="1" dirty="0">
              <a:solidFill>
                <a:srgbClr val="1CB857"/>
              </a:solidFill>
            </a:endParaRPr>
          </a:p>
        </p:txBody>
      </p:sp>
      <p:sp>
        <p:nvSpPr>
          <p:cNvPr id="126" name="Rectangle 125">
            <a:extLst>
              <a:ext uri="{FF2B5EF4-FFF2-40B4-BE49-F238E27FC236}">
                <a16:creationId xmlns:a16="http://schemas.microsoft.com/office/drawing/2014/main" id="{1EA444FE-86D9-4F2D-A9F4-DF1D9772A5DF}"/>
              </a:ext>
            </a:extLst>
          </p:cNvPr>
          <p:cNvSpPr/>
          <p:nvPr/>
        </p:nvSpPr>
        <p:spPr>
          <a:xfrm>
            <a:off x="1026793" y="6158213"/>
            <a:ext cx="287655" cy="191301"/>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09</a:t>
            </a:r>
            <a:endParaRPr lang="en-SG" sz="800" b="1" dirty="0">
              <a:solidFill>
                <a:srgbClr val="1CB857"/>
              </a:solidFill>
            </a:endParaRPr>
          </a:p>
        </p:txBody>
      </p:sp>
      <p:pic>
        <p:nvPicPr>
          <p:cNvPr id="21" name="Picture 20" descr="A picture containing rug&#10;&#10;Description automatically generated">
            <a:extLst>
              <a:ext uri="{FF2B5EF4-FFF2-40B4-BE49-F238E27FC236}">
                <a16:creationId xmlns:a16="http://schemas.microsoft.com/office/drawing/2014/main" id="{6E7E75A6-A0A5-4102-8488-29BB17C96FC7}"/>
              </a:ext>
            </a:extLst>
          </p:cNvPr>
          <p:cNvPicPr>
            <a:picLocks noChangeAspect="1"/>
          </p:cNvPicPr>
          <p:nvPr/>
        </p:nvPicPr>
        <p:blipFill rotWithShape="1">
          <a:blip r:embed="rId2">
            <a:extLst>
              <a:ext uri="{28A0092B-C50C-407E-A947-70E740481C1C}">
                <a14:useLocalDpi xmlns:a14="http://schemas.microsoft.com/office/drawing/2010/main" val="0"/>
              </a:ext>
            </a:extLst>
          </a:blip>
          <a:srcRect l="7197" r="13366"/>
          <a:stretch/>
        </p:blipFill>
        <p:spPr>
          <a:xfrm>
            <a:off x="2749014" y="1323634"/>
            <a:ext cx="1680017" cy="1189628"/>
          </a:xfrm>
          <a:prstGeom prst="rect">
            <a:avLst/>
          </a:prstGeom>
        </p:spPr>
      </p:pic>
      <p:pic>
        <p:nvPicPr>
          <p:cNvPr id="23" name="Picture 22" descr="A close up of a logo&#10;&#10;Description automatically generated">
            <a:extLst>
              <a:ext uri="{FF2B5EF4-FFF2-40B4-BE49-F238E27FC236}">
                <a16:creationId xmlns:a16="http://schemas.microsoft.com/office/drawing/2014/main" id="{9261063B-A326-49B1-9424-7025D5A83A59}"/>
              </a:ext>
            </a:extLst>
          </p:cNvPr>
          <p:cNvPicPr>
            <a:picLocks noChangeAspect="1"/>
          </p:cNvPicPr>
          <p:nvPr/>
        </p:nvPicPr>
        <p:blipFill rotWithShape="1">
          <a:blip r:embed="rId3">
            <a:extLst>
              <a:ext uri="{28A0092B-C50C-407E-A947-70E740481C1C}">
                <a14:useLocalDpi xmlns:a14="http://schemas.microsoft.com/office/drawing/2010/main" val="0"/>
              </a:ext>
            </a:extLst>
          </a:blip>
          <a:srcRect l="5734" t="231" r="13428" b="-231"/>
          <a:stretch/>
        </p:blipFill>
        <p:spPr>
          <a:xfrm>
            <a:off x="4589708" y="1323633"/>
            <a:ext cx="1709665" cy="1189629"/>
          </a:xfrm>
          <a:prstGeom prst="rect">
            <a:avLst/>
          </a:prstGeom>
        </p:spPr>
      </p:pic>
      <p:pic>
        <p:nvPicPr>
          <p:cNvPr id="25" name="Picture 24" descr="A close up of a logo&#10;&#10;Description automatically generated">
            <a:extLst>
              <a:ext uri="{FF2B5EF4-FFF2-40B4-BE49-F238E27FC236}">
                <a16:creationId xmlns:a16="http://schemas.microsoft.com/office/drawing/2014/main" id="{F9951C1C-430C-4B2C-AD02-0363001C271D}"/>
              </a:ext>
            </a:extLst>
          </p:cNvPr>
          <p:cNvPicPr>
            <a:picLocks noChangeAspect="1"/>
          </p:cNvPicPr>
          <p:nvPr/>
        </p:nvPicPr>
        <p:blipFill rotWithShape="1">
          <a:blip r:embed="rId4">
            <a:extLst>
              <a:ext uri="{28A0092B-C50C-407E-A947-70E740481C1C}">
                <a14:useLocalDpi xmlns:a14="http://schemas.microsoft.com/office/drawing/2010/main" val="0"/>
              </a:ext>
            </a:extLst>
          </a:blip>
          <a:srcRect l="7547" r="12548"/>
          <a:stretch/>
        </p:blipFill>
        <p:spPr>
          <a:xfrm>
            <a:off x="6481203" y="1323633"/>
            <a:ext cx="1602217" cy="1127903"/>
          </a:xfrm>
          <a:prstGeom prst="rect">
            <a:avLst/>
          </a:prstGeom>
        </p:spPr>
      </p:pic>
      <p:pic>
        <p:nvPicPr>
          <p:cNvPr id="27" name="Picture 26">
            <a:extLst>
              <a:ext uri="{FF2B5EF4-FFF2-40B4-BE49-F238E27FC236}">
                <a16:creationId xmlns:a16="http://schemas.microsoft.com/office/drawing/2014/main" id="{49F29A90-E0F8-4587-AE45-403EAF0DCD98}"/>
              </a:ext>
            </a:extLst>
          </p:cNvPr>
          <p:cNvPicPr>
            <a:picLocks noChangeAspect="1"/>
          </p:cNvPicPr>
          <p:nvPr/>
        </p:nvPicPr>
        <p:blipFill rotWithShape="1">
          <a:blip r:embed="rId5">
            <a:extLst>
              <a:ext uri="{28A0092B-C50C-407E-A947-70E740481C1C}">
                <a14:useLocalDpi xmlns:a14="http://schemas.microsoft.com/office/drawing/2010/main" val="0"/>
              </a:ext>
            </a:extLst>
          </a:blip>
          <a:srcRect l="6784" r="13081"/>
          <a:stretch/>
        </p:blipFill>
        <p:spPr>
          <a:xfrm>
            <a:off x="2749014" y="3030683"/>
            <a:ext cx="1664281" cy="1168222"/>
          </a:xfrm>
          <a:prstGeom prst="rect">
            <a:avLst/>
          </a:prstGeom>
        </p:spPr>
      </p:pic>
      <p:pic>
        <p:nvPicPr>
          <p:cNvPr id="31" name="Picture 30">
            <a:extLst>
              <a:ext uri="{FF2B5EF4-FFF2-40B4-BE49-F238E27FC236}">
                <a16:creationId xmlns:a16="http://schemas.microsoft.com/office/drawing/2014/main" id="{BB1CFFFF-A668-48A7-8FD5-89BC513DBF34}"/>
              </a:ext>
            </a:extLst>
          </p:cNvPr>
          <p:cNvPicPr>
            <a:picLocks noChangeAspect="1"/>
          </p:cNvPicPr>
          <p:nvPr/>
        </p:nvPicPr>
        <p:blipFill rotWithShape="1">
          <a:blip r:embed="rId6">
            <a:extLst>
              <a:ext uri="{28A0092B-C50C-407E-A947-70E740481C1C}">
                <a14:useLocalDpi xmlns:a14="http://schemas.microsoft.com/office/drawing/2010/main" val="0"/>
              </a:ext>
            </a:extLst>
          </a:blip>
          <a:srcRect l="7398" t="8601" r="14370" b="4674"/>
          <a:stretch/>
        </p:blipFill>
        <p:spPr>
          <a:xfrm>
            <a:off x="4567592" y="3070379"/>
            <a:ext cx="1731781" cy="1079865"/>
          </a:xfrm>
          <a:prstGeom prst="rect">
            <a:avLst/>
          </a:prstGeom>
        </p:spPr>
      </p:pic>
      <p:pic>
        <p:nvPicPr>
          <p:cNvPr id="33" name="Picture 32" descr="A close up&#10;&#10;Description automatically generated">
            <a:extLst>
              <a:ext uri="{FF2B5EF4-FFF2-40B4-BE49-F238E27FC236}">
                <a16:creationId xmlns:a16="http://schemas.microsoft.com/office/drawing/2014/main" id="{24B75048-21ED-41D5-8010-4E66F9A3300D}"/>
              </a:ext>
            </a:extLst>
          </p:cNvPr>
          <p:cNvPicPr>
            <a:picLocks noChangeAspect="1"/>
          </p:cNvPicPr>
          <p:nvPr/>
        </p:nvPicPr>
        <p:blipFill rotWithShape="1">
          <a:blip r:embed="rId7">
            <a:extLst>
              <a:ext uri="{28A0092B-C50C-407E-A947-70E740481C1C}">
                <a14:useLocalDpi xmlns:a14="http://schemas.microsoft.com/office/drawing/2010/main" val="0"/>
              </a:ext>
            </a:extLst>
          </a:blip>
          <a:srcRect l="7861" r="15012"/>
          <a:stretch/>
        </p:blipFill>
        <p:spPr>
          <a:xfrm>
            <a:off x="6453368" y="3030683"/>
            <a:ext cx="1657886" cy="1209120"/>
          </a:xfrm>
          <a:prstGeom prst="rect">
            <a:avLst/>
          </a:prstGeom>
        </p:spPr>
      </p:pic>
      <p:pic>
        <p:nvPicPr>
          <p:cNvPr id="35" name="Picture 34">
            <a:extLst>
              <a:ext uri="{FF2B5EF4-FFF2-40B4-BE49-F238E27FC236}">
                <a16:creationId xmlns:a16="http://schemas.microsoft.com/office/drawing/2014/main" id="{40D49083-8582-44EE-BE6C-AD8A1F72E715}"/>
              </a:ext>
            </a:extLst>
          </p:cNvPr>
          <p:cNvPicPr>
            <a:picLocks noChangeAspect="1"/>
          </p:cNvPicPr>
          <p:nvPr/>
        </p:nvPicPr>
        <p:blipFill rotWithShape="1">
          <a:blip r:embed="rId8">
            <a:extLst>
              <a:ext uri="{28A0092B-C50C-407E-A947-70E740481C1C}">
                <a14:useLocalDpi xmlns:a14="http://schemas.microsoft.com/office/drawing/2010/main" val="0"/>
              </a:ext>
            </a:extLst>
          </a:blip>
          <a:srcRect l="6823" r="13385"/>
          <a:stretch/>
        </p:blipFill>
        <p:spPr>
          <a:xfrm>
            <a:off x="2763215" y="4775527"/>
            <a:ext cx="1714807" cy="1208889"/>
          </a:xfrm>
          <a:prstGeom prst="rect">
            <a:avLst/>
          </a:prstGeom>
        </p:spPr>
      </p:pic>
      <p:pic>
        <p:nvPicPr>
          <p:cNvPr id="37" name="Picture 36">
            <a:extLst>
              <a:ext uri="{FF2B5EF4-FFF2-40B4-BE49-F238E27FC236}">
                <a16:creationId xmlns:a16="http://schemas.microsoft.com/office/drawing/2014/main" id="{844F0507-521C-4DCD-A9C9-0BF1FB062AF3}"/>
              </a:ext>
            </a:extLst>
          </p:cNvPr>
          <p:cNvPicPr>
            <a:picLocks noChangeAspect="1"/>
          </p:cNvPicPr>
          <p:nvPr/>
        </p:nvPicPr>
        <p:blipFill rotWithShape="1">
          <a:blip r:embed="rId9">
            <a:extLst>
              <a:ext uri="{28A0092B-C50C-407E-A947-70E740481C1C}">
                <a14:useLocalDpi xmlns:a14="http://schemas.microsoft.com/office/drawing/2010/main" val="0"/>
              </a:ext>
            </a:extLst>
          </a:blip>
          <a:srcRect l="7973" r="15056"/>
          <a:stretch/>
        </p:blipFill>
        <p:spPr>
          <a:xfrm>
            <a:off x="4617455" y="4798799"/>
            <a:ext cx="1632047" cy="1192691"/>
          </a:xfrm>
          <a:prstGeom prst="rect">
            <a:avLst/>
          </a:prstGeom>
        </p:spPr>
      </p:pic>
      <p:pic>
        <p:nvPicPr>
          <p:cNvPr id="39" name="Picture 38" descr="A close up of a logo&#10;&#10;Description automatically generated">
            <a:extLst>
              <a:ext uri="{FF2B5EF4-FFF2-40B4-BE49-F238E27FC236}">
                <a16:creationId xmlns:a16="http://schemas.microsoft.com/office/drawing/2014/main" id="{890B36C5-7E48-4706-8CE4-2E792CBBF6C4}"/>
              </a:ext>
            </a:extLst>
          </p:cNvPr>
          <p:cNvPicPr>
            <a:picLocks noChangeAspect="1"/>
          </p:cNvPicPr>
          <p:nvPr/>
        </p:nvPicPr>
        <p:blipFill rotWithShape="1">
          <a:blip r:embed="rId10">
            <a:extLst>
              <a:ext uri="{28A0092B-C50C-407E-A947-70E740481C1C}">
                <a14:useLocalDpi xmlns:a14="http://schemas.microsoft.com/office/drawing/2010/main" val="0"/>
              </a:ext>
            </a:extLst>
          </a:blip>
          <a:srcRect l="8107" r="14762"/>
          <a:stretch/>
        </p:blipFill>
        <p:spPr>
          <a:xfrm>
            <a:off x="6453599" y="4799742"/>
            <a:ext cx="1657655" cy="1208889"/>
          </a:xfrm>
          <a:prstGeom prst="rect">
            <a:avLst/>
          </a:prstGeom>
        </p:spPr>
      </p:pic>
      <p:sp>
        <p:nvSpPr>
          <p:cNvPr id="41" name="Rectangle 40">
            <a:extLst>
              <a:ext uri="{FF2B5EF4-FFF2-40B4-BE49-F238E27FC236}">
                <a16:creationId xmlns:a16="http://schemas.microsoft.com/office/drawing/2014/main" id="{3BB7570D-7715-4308-BD07-6D16242E4C0F}"/>
              </a:ext>
            </a:extLst>
          </p:cNvPr>
          <p:cNvSpPr/>
          <p:nvPr/>
        </p:nvSpPr>
        <p:spPr>
          <a:xfrm>
            <a:off x="2690477" y="808420"/>
            <a:ext cx="2967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multiplier (m) / number of craters (c)</a:t>
            </a:r>
            <a:endParaRPr lang="en-US" sz="800" dirty="0">
              <a:solidFill>
                <a:schemeClr val="tx1"/>
              </a:solidFill>
              <a:latin typeface="Consolas" panose="020B0609020204030204" pitchFamily="49" charset="0"/>
            </a:endParaRPr>
          </a:p>
        </p:txBody>
      </p:sp>
      <p:sp>
        <p:nvSpPr>
          <p:cNvPr id="43" name="Rectangle 42">
            <a:extLst>
              <a:ext uri="{FF2B5EF4-FFF2-40B4-BE49-F238E27FC236}">
                <a16:creationId xmlns:a16="http://schemas.microsoft.com/office/drawing/2014/main" id="{98454D1E-4259-4D21-BCAA-C2E91036C076}"/>
              </a:ext>
            </a:extLst>
          </p:cNvPr>
          <p:cNvSpPr/>
          <p:nvPr/>
        </p:nvSpPr>
        <p:spPr>
          <a:xfrm>
            <a:off x="3240157" y="1139368"/>
            <a:ext cx="681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 c=12 </a:t>
            </a:r>
            <a:endParaRPr lang="en-US" sz="800" dirty="0">
              <a:solidFill>
                <a:schemeClr val="tx1"/>
              </a:solidFill>
              <a:latin typeface="Consolas" panose="020B0609020204030204" pitchFamily="49" charset="0"/>
            </a:endParaRPr>
          </a:p>
        </p:txBody>
      </p:sp>
      <p:sp>
        <p:nvSpPr>
          <p:cNvPr id="44" name="Rectangle 43">
            <a:extLst>
              <a:ext uri="{FF2B5EF4-FFF2-40B4-BE49-F238E27FC236}">
                <a16:creationId xmlns:a16="http://schemas.microsoft.com/office/drawing/2014/main" id="{ACCA948D-42F0-47BE-B99D-F07F581326AD}"/>
              </a:ext>
            </a:extLst>
          </p:cNvPr>
          <p:cNvSpPr/>
          <p:nvPr/>
        </p:nvSpPr>
        <p:spPr>
          <a:xfrm>
            <a:off x="5092485" y="1135206"/>
            <a:ext cx="681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m=5, c=12 </a:t>
            </a:r>
            <a:endParaRPr lang="en-US" sz="800" dirty="0">
              <a:solidFill>
                <a:schemeClr val="tx1"/>
              </a:solidFill>
              <a:latin typeface="Consolas" panose="020B0609020204030204" pitchFamily="49" charset="0"/>
            </a:endParaRPr>
          </a:p>
        </p:txBody>
      </p:sp>
      <p:sp>
        <p:nvSpPr>
          <p:cNvPr id="48" name="Rectangle 47">
            <a:extLst>
              <a:ext uri="{FF2B5EF4-FFF2-40B4-BE49-F238E27FC236}">
                <a16:creationId xmlns:a16="http://schemas.microsoft.com/office/drawing/2014/main" id="{61278697-22E0-4C68-9739-8D82C0858261}"/>
              </a:ext>
            </a:extLst>
          </p:cNvPr>
          <p:cNvSpPr/>
          <p:nvPr/>
        </p:nvSpPr>
        <p:spPr>
          <a:xfrm>
            <a:off x="6906390" y="1142652"/>
            <a:ext cx="751837"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m=10, c=12 </a:t>
            </a:r>
            <a:endParaRPr lang="en-US" sz="800" dirty="0">
              <a:solidFill>
                <a:schemeClr val="tx1"/>
              </a:solidFill>
              <a:latin typeface="Consolas" panose="020B0609020204030204" pitchFamily="49" charset="0"/>
            </a:endParaRPr>
          </a:p>
        </p:txBody>
      </p:sp>
      <p:sp>
        <p:nvSpPr>
          <p:cNvPr id="52" name="Rectangle 51">
            <a:extLst>
              <a:ext uri="{FF2B5EF4-FFF2-40B4-BE49-F238E27FC236}">
                <a16:creationId xmlns:a16="http://schemas.microsoft.com/office/drawing/2014/main" id="{50BA1055-C265-42E0-B93D-14BB69987353}"/>
              </a:ext>
            </a:extLst>
          </p:cNvPr>
          <p:cNvSpPr/>
          <p:nvPr/>
        </p:nvSpPr>
        <p:spPr>
          <a:xfrm>
            <a:off x="6941315" y="2861189"/>
            <a:ext cx="770125"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m=10, c=24 </a:t>
            </a:r>
            <a:endParaRPr lang="en-US" sz="800" dirty="0">
              <a:solidFill>
                <a:schemeClr val="tx1"/>
              </a:solidFill>
              <a:latin typeface="Consolas" panose="020B0609020204030204" pitchFamily="49" charset="0"/>
            </a:endParaRPr>
          </a:p>
        </p:txBody>
      </p:sp>
      <p:sp>
        <p:nvSpPr>
          <p:cNvPr id="56" name="Rectangle 55">
            <a:extLst>
              <a:ext uri="{FF2B5EF4-FFF2-40B4-BE49-F238E27FC236}">
                <a16:creationId xmlns:a16="http://schemas.microsoft.com/office/drawing/2014/main" id="{E40070BF-ACAC-4ED3-A8BD-784D86CBA950}"/>
              </a:ext>
            </a:extLst>
          </p:cNvPr>
          <p:cNvSpPr/>
          <p:nvPr/>
        </p:nvSpPr>
        <p:spPr>
          <a:xfrm>
            <a:off x="5092484" y="2858052"/>
            <a:ext cx="681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m=5, c=24 </a:t>
            </a:r>
            <a:endParaRPr lang="en-US" sz="800" dirty="0">
              <a:solidFill>
                <a:schemeClr val="tx1"/>
              </a:solidFill>
              <a:latin typeface="Consolas" panose="020B0609020204030204" pitchFamily="49" charset="0"/>
            </a:endParaRPr>
          </a:p>
        </p:txBody>
      </p:sp>
      <p:sp>
        <p:nvSpPr>
          <p:cNvPr id="57" name="Rectangle 56">
            <a:extLst>
              <a:ext uri="{FF2B5EF4-FFF2-40B4-BE49-F238E27FC236}">
                <a16:creationId xmlns:a16="http://schemas.microsoft.com/office/drawing/2014/main" id="{0A23A4AB-96AB-4702-9F25-10A29DF864DC}"/>
              </a:ext>
            </a:extLst>
          </p:cNvPr>
          <p:cNvSpPr/>
          <p:nvPr/>
        </p:nvSpPr>
        <p:spPr>
          <a:xfrm>
            <a:off x="3248026" y="2862686"/>
            <a:ext cx="74782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 c=24 </a:t>
            </a:r>
            <a:endParaRPr lang="en-US" sz="800" dirty="0">
              <a:solidFill>
                <a:schemeClr val="tx1"/>
              </a:solidFill>
              <a:latin typeface="Consolas" panose="020B0609020204030204" pitchFamily="49" charset="0"/>
            </a:endParaRPr>
          </a:p>
        </p:txBody>
      </p:sp>
      <p:sp>
        <p:nvSpPr>
          <p:cNvPr id="58" name="Rectangle 57">
            <a:extLst>
              <a:ext uri="{FF2B5EF4-FFF2-40B4-BE49-F238E27FC236}">
                <a16:creationId xmlns:a16="http://schemas.microsoft.com/office/drawing/2014/main" id="{2A03EA3D-59EA-4D0D-92C0-0FD50177186E}"/>
              </a:ext>
            </a:extLst>
          </p:cNvPr>
          <p:cNvSpPr/>
          <p:nvPr/>
        </p:nvSpPr>
        <p:spPr>
          <a:xfrm>
            <a:off x="3238956" y="4571151"/>
            <a:ext cx="681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 c=50 </a:t>
            </a:r>
            <a:endParaRPr lang="en-US" sz="800" dirty="0">
              <a:solidFill>
                <a:schemeClr val="tx1"/>
              </a:solidFill>
              <a:latin typeface="Consolas" panose="020B0609020204030204" pitchFamily="49" charset="0"/>
            </a:endParaRPr>
          </a:p>
        </p:txBody>
      </p:sp>
      <p:sp>
        <p:nvSpPr>
          <p:cNvPr id="59" name="Rectangle 58">
            <a:extLst>
              <a:ext uri="{FF2B5EF4-FFF2-40B4-BE49-F238E27FC236}">
                <a16:creationId xmlns:a16="http://schemas.microsoft.com/office/drawing/2014/main" id="{5381611F-BC7F-41D7-87AB-EF66C7D49D6E}"/>
              </a:ext>
            </a:extLst>
          </p:cNvPr>
          <p:cNvSpPr/>
          <p:nvPr/>
        </p:nvSpPr>
        <p:spPr>
          <a:xfrm>
            <a:off x="5103544" y="4571151"/>
            <a:ext cx="741766"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m=5, c=24 </a:t>
            </a:r>
            <a:endParaRPr lang="en-US" sz="800" dirty="0">
              <a:solidFill>
                <a:schemeClr val="tx1"/>
              </a:solidFill>
              <a:latin typeface="Consolas" panose="020B0609020204030204" pitchFamily="49" charset="0"/>
            </a:endParaRPr>
          </a:p>
        </p:txBody>
      </p:sp>
      <p:sp>
        <p:nvSpPr>
          <p:cNvPr id="60" name="Rectangle 59">
            <a:extLst>
              <a:ext uri="{FF2B5EF4-FFF2-40B4-BE49-F238E27FC236}">
                <a16:creationId xmlns:a16="http://schemas.microsoft.com/office/drawing/2014/main" id="{882C482C-86EE-4926-A502-9BCAE6AE4419}"/>
              </a:ext>
            </a:extLst>
          </p:cNvPr>
          <p:cNvSpPr/>
          <p:nvPr/>
        </p:nvSpPr>
        <p:spPr>
          <a:xfrm>
            <a:off x="6941314" y="4571151"/>
            <a:ext cx="770126"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m=10, c=50 </a:t>
            </a:r>
            <a:endParaRPr lang="en-US" sz="800" dirty="0">
              <a:solidFill>
                <a:schemeClr val="tx1"/>
              </a:solidFill>
              <a:latin typeface="Consolas" panose="020B0609020204030204" pitchFamily="49" charset="0"/>
            </a:endParaRPr>
          </a:p>
        </p:txBody>
      </p:sp>
    </p:spTree>
    <p:extLst>
      <p:ext uri="{BB962C8B-B14F-4D97-AF65-F5344CB8AC3E}">
        <p14:creationId xmlns:p14="http://schemas.microsoft.com/office/powerpoint/2010/main" val="1431603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49" name="Rectangle 48">
            <a:extLst>
              <a:ext uri="{FF2B5EF4-FFF2-40B4-BE49-F238E27FC236}">
                <a16:creationId xmlns:a16="http://schemas.microsoft.com/office/drawing/2014/main" id="{6CE6F947-4B43-4360-95D6-9858DFB61339}"/>
              </a:ext>
            </a:extLst>
          </p:cNvPr>
          <p:cNvSpPr/>
          <p:nvPr/>
        </p:nvSpPr>
        <p:spPr>
          <a:xfrm>
            <a:off x="398145" y="5721817"/>
            <a:ext cx="617074" cy="536869"/>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grpSp>
        <p:nvGrpSpPr>
          <p:cNvPr id="53" name="Group 52">
            <a:extLst>
              <a:ext uri="{FF2B5EF4-FFF2-40B4-BE49-F238E27FC236}">
                <a16:creationId xmlns:a16="http://schemas.microsoft.com/office/drawing/2014/main" id="{90ABA24E-3190-4881-9CDE-933047D11869}"/>
              </a:ext>
            </a:extLst>
          </p:cNvPr>
          <p:cNvGrpSpPr/>
          <p:nvPr/>
        </p:nvGrpSpPr>
        <p:grpSpPr>
          <a:xfrm>
            <a:off x="297817" y="4238140"/>
            <a:ext cx="1484488" cy="621902"/>
            <a:chOff x="297817" y="4663443"/>
            <a:chExt cx="1038224" cy="621902"/>
          </a:xfrm>
        </p:grpSpPr>
        <p:sp>
          <p:nvSpPr>
            <p:cNvPr id="54" name="TextBox 53">
              <a:extLst>
                <a:ext uri="{FF2B5EF4-FFF2-40B4-BE49-F238E27FC236}">
                  <a16:creationId xmlns:a16="http://schemas.microsoft.com/office/drawing/2014/main" id="{1D280181-4499-4BE6-9C8D-91A2BAE1F313}"/>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55" name="TextBox 54">
              <a:extLst>
                <a:ext uri="{FF2B5EF4-FFF2-40B4-BE49-F238E27FC236}">
                  <a16:creationId xmlns:a16="http://schemas.microsoft.com/office/drawing/2014/main" id="{C9F7149B-D54D-457B-A3F2-729F6C9880CD}"/>
                </a:ext>
              </a:extLst>
            </p:cNvPr>
            <p:cNvSpPr txBox="1"/>
            <p:nvPr/>
          </p:nvSpPr>
          <p:spPr>
            <a:xfrm>
              <a:off x="297817" y="4869847"/>
              <a:ext cx="1038224" cy="415498"/>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a:t>
              </a:r>
              <a:r>
                <a:rPr lang="en-US" sz="700" dirty="0">
                  <a:solidFill>
                    <a:schemeClr val="tx1"/>
                  </a:solidFill>
                  <a:latin typeface="Arial" panose="020B0604020202020204" pitchFamily="34" charset="0"/>
                  <a:cs typeface="Arial" panose="020B0604020202020204" pitchFamily="34" charset="0"/>
                </a:rPr>
                <a:t>variations</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90" name="Rectangle 89">
            <a:extLst>
              <a:ext uri="{FF2B5EF4-FFF2-40B4-BE49-F238E27FC236}">
                <a16:creationId xmlns:a16="http://schemas.microsoft.com/office/drawing/2014/main" id="{43394996-F376-4F68-B151-20888A25AAC3}"/>
              </a:ext>
            </a:extLst>
          </p:cNvPr>
          <p:cNvSpPr/>
          <p:nvPr/>
        </p:nvSpPr>
        <p:spPr>
          <a:xfrm>
            <a:off x="2700028" y="107137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0" name="Rectangle 99">
            <a:extLst>
              <a:ext uri="{FF2B5EF4-FFF2-40B4-BE49-F238E27FC236}">
                <a16:creationId xmlns:a16="http://schemas.microsoft.com/office/drawing/2014/main" id="{60662EB7-788F-4CAB-89C7-1BBEF3EF40FE}"/>
              </a:ext>
            </a:extLst>
          </p:cNvPr>
          <p:cNvSpPr/>
          <p:nvPr/>
        </p:nvSpPr>
        <p:spPr>
          <a:xfrm>
            <a:off x="2700028"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2" name="Rectangle 101">
            <a:extLst>
              <a:ext uri="{FF2B5EF4-FFF2-40B4-BE49-F238E27FC236}">
                <a16:creationId xmlns:a16="http://schemas.microsoft.com/office/drawing/2014/main" id="{4497A198-4E3F-4132-83D4-19AB527DA5B4}"/>
              </a:ext>
            </a:extLst>
          </p:cNvPr>
          <p:cNvSpPr/>
          <p:nvPr/>
        </p:nvSpPr>
        <p:spPr>
          <a:xfrm>
            <a:off x="2700027"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4" name="Rectangle 103">
            <a:extLst>
              <a:ext uri="{FF2B5EF4-FFF2-40B4-BE49-F238E27FC236}">
                <a16:creationId xmlns:a16="http://schemas.microsoft.com/office/drawing/2014/main" id="{B6085C68-0C9C-4851-AEEB-3FBA435C545D}"/>
              </a:ext>
            </a:extLst>
          </p:cNvPr>
          <p:cNvSpPr/>
          <p:nvPr/>
        </p:nvSpPr>
        <p:spPr>
          <a:xfrm>
            <a:off x="4549492"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6" name="Rectangle 105">
            <a:extLst>
              <a:ext uri="{FF2B5EF4-FFF2-40B4-BE49-F238E27FC236}">
                <a16:creationId xmlns:a16="http://schemas.microsoft.com/office/drawing/2014/main" id="{14D8FA75-86C7-4388-9CA9-76E3AF03C31E}"/>
              </a:ext>
            </a:extLst>
          </p:cNvPr>
          <p:cNvSpPr/>
          <p:nvPr/>
        </p:nvSpPr>
        <p:spPr>
          <a:xfrm>
            <a:off x="4549492"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08" name="Rectangle 107">
            <a:extLst>
              <a:ext uri="{FF2B5EF4-FFF2-40B4-BE49-F238E27FC236}">
                <a16:creationId xmlns:a16="http://schemas.microsoft.com/office/drawing/2014/main" id="{AAFB8D4A-F2A5-4952-B12E-E02B3CDCD94C}"/>
              </a:ext>
            </a:extLst>
          </p:cNvPr>
          <p:cNvSpPr/>
          <p:nvPr/>
        </p:nvSpPr>
        <p:spPr>
          <a:xfrm>
            <a:off x="4549492" y="1068129"/>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0" name="Rectangle 109">
            <a:extLst>
              <a:ext uri="{FF2B5EF4-FFF2-40B4-BE49-F238E27FC236}">
                <a16:creationId xmlns:a16="http://schemas.microsoft.com/office/drawing/2014/main" id="{C05D1627-1783-4710-84EE-2F392D072C07}"/>
              </a:ext>
            </a:extLst>
          </p:cNvPr>
          <p:cNvSpPr/>
          <p:nvPr/>
        </p:nvSpPr>
        <p:spPr>
          <a:xfrm>
            <a:off x="6398956" y="1068129"/>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2" name="Rectangle 111">
            <a:extLst>
              <a:ext uri="{FF2B5EF4-FFF2-40B4-BE49-F238E27FC236}">
                <a16:creationId xmlns:a16="http://schemas.microsoft.com/office/drawing/2014/main" id="{4226E559-6717-49D1-A10F-3B91B3ED740C}"/>
              </a:ext>
            </a:extLst>
          </p:cNvPr>
          <p:cNvSpPr/>
          <p:nvPr/>
        </p:nvSpPr>
        <p:spPr>
          <a:xfrm>
            <a:off x="6398956" y="2788147"/>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114" name="Rectangle 113">
            <a:extLst>
              <a:ext uri="{FF2B5EF4-FFF2-40B4-BE49-F238E27FC236}">
                <a16:creationId xmlns:a16="http://schemas.microsoft.com/office/drawing/2014/main" id="{4D7DD848-59C2-4930-9537-0D123E971109}"/>
              </a:ext>
            </a:extLst>
          </p:cNvPr>
          <p:cNvSpPr/>
          <p:nvPr/>
        </p:nvSpPr>
        <p:spPr>
          <a:xfrm>
            <a:off x="6398956" y="4508165"/>
            <a:ext cx="1777995" cy="1650048"/>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1/8</a:t>
            </a:r>
            <a:endParaRPr lang="en-SG" sz="1801" dirty="0">
              <a:solidFill>
                <a:schemeClr val="tx1"/>
              </a:solidFill>
            </a:endParaRPr>
          </a:p>
        </p:txBody>
      </p:sp>
      <p:sp>
        <p:nvSpPr>
          <p:cNvPr id="41" name="Rectangle 40">
            <a:extLst>
              <a:ext uri="{FF2B5EF4-FFF2-40B4-BE49-F238E27FC236}">
                <a16:creationId xmlns:a16="http://schemas.microsoft.com/office/drawing/2014/main" id="{3BB7570D-7715-4308-BD07-6D16242E4C0F}"/>
              </a:ext>
            </a:extLst>
          </p:cNvPr>
          <p:cNvSpPr/>
          <p:nvPr/>
        </p:nvSpPr>
        <p:spPr>
          <a:xfrm>
            <a:off x="2690477" y="808420"/>
            <a:ext cx="2967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Height  (H) / desirability</a:t>
            </a:r>
            <a:endParaRPr lang="en-US" sz="800" dirty="0">
              <a:solidFill>
                <a:schemeClr val="tx1"/>
              </a:solidFill>
              <a:latin typeface="Consolas" panose="020B0609020204030204" pitchFamily="49" charset="0"/>
            </a:endParaRPr>
          </a:p>
        </p:txBody>
      </p:sp>
      <p:sp>
        <p:nvSpPr>
          <p:cNvPr id="43" name="Rectangle 42">
            <a:extLst>
              <a:ext uri="{FF2B5EF4-FFF2-40B4-BE49-F238E27FC236}">
                <a16:creationId xmlns:a16="http://schemas.microsoft.com/office/drawing/2014/main" id="{98454D1E-4259-4D21-BCAA-C2E91036C076}"/>
              </a:ext>
            </a:extLst>
          </p:cNvPr>
          <p:cNvSpPr/>
          <p:nvPr/>
        </p:nvSpPr>
        <p:spPr>
          <a:xfrm>
            <a:off x="3240157" y="1139368"/>
            <a:ext cx="784438"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H=0.23mm</a:t>
            </a:r>
            <a:endParaRPr lang="en-US" sz="800" dirty="0">
              <a:solidFill>
                <a:schemeClr val="tx1"/>
              </a:solidFill>
              <a:latin typeface="Consolas" panose="020B0609020204030204" pitchFamily="49" charset="0"/>
            </a:endParaRPr>
          </a:p>
        </p:txBody>
      </p:sp>
      <p:sp>
        <p:nvSpPr>
          <p:cNvPr id="44" name="Rectangle 43">
            <a:extLst>
              <a:ext uri="{FF2B5EF4-FFF2-40B4-BE49-F238E27FC236}">
                <a16:creationId xmlns:a16="http://schemas.microsoft.com/office/drawing/2014/main" id="{ACCA948D-42F0-47BE-B99D-F07F581326AD}"/>
              </a:ext>
            </a:extLst>
          </p:cNvPr>
          <p:cNvSpPr/>
          <p:nvPr/>
        </p:nvSpPr>
        <p:spPr>
          <a:xfrm>
            <a:off x="5092485" y="1135206"/>
            <a:ext cx="980655" cy="29849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H=23.7mm</a:t>
            </a:r>
            <a:endParaRPr lang="en-US" sz="800" dirty="0">
              <a:solidFill>
                <a:schemeClr val="tx1"/>
              </a:solidFill>
              <a:latin typeface="Consolas" panose="020B0609020204030204" pitchFamily="49" charset="0"/>
            </a:endParaRPr>
          </a:p>
        </p:txBody>
      </p:sp>
      <p:sp>
        <p:nvSpPr>
          <p:cNvPr id="48" name="Rectangle 47">
            <a:extLst>
              <a:ext uri="{FF2B5EF4-FFF2-40B4-BE49-F238E27FC236}">
                <a16:creationId xmlns:a16="http://schemas.microsoft.com/office/drawing/2014/main" id="{61278697-22E0-4C68-9739-8D82C0858261}"/>
              </a:ext>
            </a:extLst>
          </p:cNvPr>
          <p:cNvSpPr/>
          <p:nvPr/>
        </p:nvSpPr>
        <p:spPr>
          <a:xfrm>
            <a:off x="6906390" y="1142652"/>
            <a:ext cx="751837"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H=37.6mm</a:t>
            </a:r>
            <a:endParaRPr lang="en-US" sz="800" dirty="0">
              <a:solidFill>
                <a:schemeClr val="tx1"/>
              </a:solidFill>
              <a:latin typeface="Consolas" panose="020B0609020204030204" pitchFamily="49" charset="0"/>
            </a:endParaRPr>
          </a:p>
        </p:txBody>
      </p:sp>
      <p:sp>
        <p:nvSpPr>
          <p:cNvPr id="52" name="Rectangle 51">
            <a:extLst>
              <a:ext uri="{FF2B5EF4-FFF2-40B4-BE49-F238E27FC236}">
                <a16:creationId xmlns:a16="http://schemas.microsoft.com/office/drawing/2014/main" id="{50BA1055-C265-42E0-B93D-14BB69987353}"/>
              </a:ext>
            </a:extLst>
          </p:cNvPr>
          <p:cNvSpPr/>
          <p:nvPr/>
        </p:nvSpPr>
        <p:spPr>
          <a:xfrm>
            <a:off x="6941315" y="2861189"/>
            <a:ext cx="770125"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H=85.5mm</a:t>
            </a:r>
            <a:endParaRPr lang="en-US" sz="800" dirty="0">
              <a:solidFill>
                <a:schemeClr val="tx1"/>
              </a:solidFill>
              <a:latin typeface="Consolas" panose="020B0609020204030204" pitchFamily="49" charset="0"/>
            </a:endParaRPr>
          </a:p>
        </p:txBody>
      </p:sp>
      <p:sp>
        <p:nvSpPr>
          <p:cNvPr id="56" name="Rectangle 55">
            <a:extLst>
              <a:ext uri="{FF2B5EF4-FFF2-40B4-BE49-F238E27FC236}">
                <a16:creationId xmlns:a16="http://schemas.microsoft.com/office/drawing/2014/main" id="{E40070BF-ACAC-4ED3-A8BD-784D86CBA950}"/>
              </a:ext>
            </a:extLst>
          </p:cNvPr>
          <p:cNvSpPr/>
          <p:nvPr/>
        </p:nvSpPr>
        <p:spPr>
          <a:xfrm>
            <a:off x="5092484" y="2858053"/>
            <a:ext cx="752826" cy="2285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H=25.8mm</a:t>
            </a:r>
            <a:endParaRPr lang="en-US" sz="800" dirty="0">
              <a:solidFill>
                <a:schemeClr val="tx1"/>
              </a:solidFill>
              <a:latin typeface="Consolas" panose="020B0609020204030204" pitchFamily="49" charset="0"/>
            </a:endParaRPr>
          </a:p>
        </p:txBody>
      </p:sp>
      <p:sp>
        <p:nvSpPr>
          <p:cNvPr id="57" name="Rectangle 56">
            <a:extLst>
              <a:ext uri="{FF2B5EF4-FFF2-40B4-BE49-F238E27FC236}">
                <a16:creationId xmlns:a16="http://schemas.microsoft.com/office/drawing/2014/main" id="{0A23A4AB-96AB-4702-9F25-10A29DF864DC}"/>
              </a:ext>
            </a:extLst>
          </p:cNvPr>
          <p:cNvSpPr/>
          <p:nvPr/>
        </p:nvSpPr>
        <p:spPr>
          <a:xfrm>
            <a:off x="3248026" y="2862686"/>
            <a:ext cx="74782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H=5.06mm</a:t>
            </a:r>
            <a:endParaRPr lang="en-US" sz="800" dirty="0">
              <a:solidFill>
                <a:schemeClr val="tx1"/>
              </a:solidFill>
              <a:latin typeface="Consolas" panose="020B0609020204030204" pitchFamily="49" charset="0"/>
            </a:endParaRPr>
          </a:p>
        </p:txBody>
      </p:sp>
      <p:sp>
        <p:nvSpPr>
          <p:cNvPr id="58" name="Rectangle 57">
            <a:extLst>
              <a:ext uri="{FF2B5EF4-FFF2-40B4-BE49-F238E27FC236}">
                <a16:creationId xmlns:a16="http://schemas.microsoft.com/office/drawing/2014/main" id="{2A03EA3D-59EA-4D0D-92C0-0FD50177186E}"/>
              </a:ext>
            </a:extLst>
          </p:cNvPr>
          <p:cNvSpPr/>
          <p:nvPr/>
        </p:nvSpPr>
        <p:spPr>
          <a:xfrm>
            <a:off x="3238956" y="4571151"/>
            <a:ext cx="828359" cy="2773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H=10.0mm</a:t>
            </a:r>
            <a:endParaRPr lang="en-US" sz="800" dirty="0">
              <a:solidFill>
                <a:schemeClr val="tx1"/>
              </a:solidFill>
              <a:latin typeface="Consolas" panose="020B0609020204030204" pitchFamily="49" charset="0"/>
            </a:endParaRPr>
          </a:p>
        </p:txBody>
      </p:sp>
      <p:sp>
        <p:nvSpPr>
          <p:cNvPr id="59" name="Rectangle 58">
            <a:extLst>
              <a:ext uri="{FF2B5EF4-FFF2-40B4-BE49-F238E27FC236}">
                <a16:creationId xmlns:a16="http://schemas.microsoft.com/office/drawing/2014/main" id="{5381611F-BC7F-41D7-87AB-EF66C7D49D6E}"/>
              </a:ext>
            </a:extLst>
          </p:cNvPr>
          <p:cNvSpPr/>
          <p:nvPr/>
        </p:nvSpPr>
        <p:spPr>
          <a:xfrm>
            <a:off x="5103544" y="4571151"/>
            <a:ext cx="741766"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H=35.3mm</a:t>
            </a:r>
            <a:endParaRPr lang="en-US" sz="800" dirty="0">
              <a:solidFill>
                <a:schemeClr val="tx1"/>
              </a:solidFill>
              <a:latin typeface="Consolas" panose="020B0609020204030204" pitchFamily="49" charset="0"/>
            </a:endParaRPr>
          </a:p>
        </p:txBody>
      </p:sp>
      <p:sp>
        <p:nvSpPr>
          <p:cNvPr id="2" name="Rectangle 1">
            <a:extLst>
              <a:ext uri="{FF2B5EF4-FFF2-40B4-BE49-F238E27FC236}">
                <a16:creationId xmlns:a16="http://schemas.microsoft.com/office/drawing/2014/main" id="{2AC4F3C4-3979-49D8-9F75-880A5F561D97}"/>
              </a:ext>
            </a:extLst>
          </p:cNvPr>
          <p:cNvSpPr/>
          <p:nvPr/>
        </p:nvSpPr>
        <p:spPr>
          <a:xfrm>
            <a:off x="8248420" y="1095042"/>
            <a:ext cx="2967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Low</a:t>
            </a:r>
          </a:p>
          <a:p>
            <a:endParaRPr lang="en-US" sz="800" dirty="0">
              <a:solidFill>
                <a:schemeClr val="tx1"/>
              </a:solidFill>
              <a:latin typeface="Consolas" panose="020B0609020204030204" pitchFamily="49" charset="0"/>
            </a:endParaRPr>
          </a:p>
        </p:txBody>
      </p:sp>
      <p:sp>
        <p:nvSpPr>
          <p:cNvPr id="3" name="Rectangle 2">
            <a:extLst>
              <a:ext uri="{FF2B5EF4-FFF2-40B4-BE49-F238E27FC236}">
                <a16:creationId xmlns:a16="http://schemas.microsoft.com/office/drawing/2014/main" id="{EA1D8B81-A76D-42F3-8FE7-A55982173ED9}"/>
              </a:ext>
            </a:extLst>
          </p:cNvPr>
          <p:cNvSpPr/>
          <p:nvPr/>
        </p:nvSpPr>
        <p:spPr>
          <a:xfrm>
            <a:off x="8248420" y="3520947"/>
            <a:ext cx="2967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Medium</a:t>
            </a:r>
          </a:p>
          <a:p>
            <a:endParaRPr lang="en-US" sz="800" dirty="0">
              <a:solidFill>
                <a:schemeClr val="tx1"/>
              </a:solidFill>
              <a:latin typeface="Consolas" panose="020B0609020204030204" pitchFamily="49" charset="0"/>
            </a:endParaRPr>
          </a:p>
        </p:txBody>
      </p:sp>
      <p:sp>
        <p:nvSpPr>
          <p:cNvPr id="8" name="Rectangle 7">
            <a:extLst>
              <a:ext uri="{FF2B5EF4-FFF2-40B4-BE49-F238E27FC236}">
                <a16:creationId xmlns:a16="http://schemas.microsoft.com/office/drawing/2014/main" id="{4ADC966E-1DB0-498D-BA52-D0C8FE84FFCB}"/>
              </a:ext>
            </a:extLst>
          </p:cNvPr>
          <p:cNvSpPr/>
          <p:nvPr/>
        </p:nvSpPr>
        <p:spPr>
          <a:xfrm>
            <a:off x="8248420" y="5893121"/>
            <a:ext cx="2967991"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High</a:t>
            </a:r>
          </a:p>
          <a:p>
            <a:endParaRPr lang="en-US" sz="800" dirty="0">
              <a:solidFill>
                <a:schemeClr val="tx1"/>
              </a:solidFill>
              <a:latin typeface="Consolas" panose="020B0609020204030204" pitchFamily="49" charset="0"/>
            </a:endParaRPr>
          </a:p>
        </p:txBody>
      </p:sp>
      <p:sp>
        <p:nvSpPr>
          <p:cNvPr id="60" name="Rectangle 59">
            <a:extLst>
              <a:ext uri="{FF2B5EF4-FFF2-40B4-BE49-F238E27FC236}">
                <a16:creationId xmlns:a16="http://schemas.microsoft.com/office/drawing/2014/main" id="{882C482C-86EE-4926-A502-9BCAE6AE4419}"/>
              </a:ext>
            </a:extLst>
          </p:cNvPr>
          <p:cNvSpPr/>
          <p:nvPr/>
        </p:nvSpPr>
        <p:spPr>
          <a:xfrm>
            <a:off x="6941315" y="4566435"/>
            <a:ext cx="770126" cy="2285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H=71.1mm</a:t>
            </a:r>
            <a:endParaRPr lang="en-US" sz="800" dirty="0">
              <a:solidFill>
                <a:schemeClr val="tx1"/>
              </a:solidFill>
              <a:latin typeface="Consolas" panose="020B0609020204030204" pitchFamily="49" charset="0"/>
            </a:endParaRPr>
          </a:p>
        </p:txBody>
      </p:sp>
      <p:pic>
        <p:nvPicPr>
          <p:cNvPr id="16" name="Picture 15" descr="A picture containing brush, fence&#10;&#10;Description automatically generated">
            <a:extLst>
              <a:ext uri="{FF2B5EF4-FFF2-40B4-BE49-F238E27FC236}">
                <a16:creationId xmlns:a16="http://schemas.microsoft.com/office/drawing/2014/main" id="{30B7C57D-1A92-4228-8A9D-5D3E64602B8F}"/>
              </a:ext>
            </a:extLst>
          </p:cNvPr>
          <p:cNvPicPr>
            <a:picLocks noChangeAspect="1"/>
          </p:cNvPicPr>
          <p:nvPr/>
        </p:nvPicPr>
        <p:blipFill rotWithShape="1">
          <a:blip r:embed="rId2">
            <a:extLst>
              <a:ext uri="{28A0092B-C50C-407E-A947-70E740481C1C}">
                <a14:useLocalDpi xmlns:a14="http://schemas.microsoft.com/office/drawing/2010/main" val="0"/>
              </a:ext>
            </a:extLst>
          </a:blip>
          <a:srcRect l="7069" r="13369" b="7999"/>
          <a:stretch/>
        </p:blipFill>
        <p:spPr>
          <a:xfrm>
            <a:off x="6478639" y="1453517"/>
            <a:ext cx="1607335" cy="1045478"/>
          </a:xfrm>
          <a:prstGeom prst="rect">
            <a:avLst/>
          </a:prstGeom>
        </p:spPr>
      </p:pic>
      <p:pic>
        <p:nvPicPr>
          <p:cNvPr id="18" name="Picture 17" descr="Shape, arrow&#10;&#10;Description automatically generated">
            <a:extLst>
              <a:ext uri="{FF2B5EF4-FFF2-40B4-BE49-F238E27FC236}">
                <a16:creationId xmlns:a16="http://schemas.microsoft.com/office/drawing/2014/main" id="{4775AB36-1815-4AD6-89C2-B5163E5D5F62}"/>
              </a:ext>
            </a:extLst>
          </p:cNvPr>
          <p:cNvPicPr>
            <a:picLocks noChangeAspect="1"/>
          </p:cNvPicPr>
          <p:nvPr/>
        </p:nvPicPr>
        <p:blipFill rotWithShape="1">
          <a:blip r:embed="rId3">
            <a:extLst>
              <a:ext uri="{28A0092B-C50C-407E-A947-70E740481C1C}">
                <a14:useLocalDpi xmlns:a14="http://schemas.microsoft.com/office/drawing/2010/main" val="0"/>
              </a:ext>
            </a:extLst>
          </a:blip>
          <a:srcRect l="24305" t="14112" r="27353" b="15563"/>
          <a:stretch/>
        </p:blipFill>
        <p:spPr>
          <a:xfrm>
            <a:off x="6548770" y="4783915"/>
            <a:ext cx="1467075" cy="1200501"/>
          </a:xfrm>
          <a:prstGeom prst="rect">
            <a:avLst/>
          </a:prstGeom>
        </p:spPr>
      </p:pic>
      <p:pic>
        <p:nvPicPr>
          <p:cNvPr id="66" name="Picture 65" descr="A close up of a stone wall&#10;&#10;Description automatically generated">
            <a:extLst>
              <a:ext uri="{FF2B5EF4-FFF2-40B4-BE49-F238E27FC236}">
                <a16:creationId xmlns:a16="http://schemas.microsoft.com/office/drawing/2014/main" id="{8CA7ED29-7CC1-423C-963D-00741EED2A95}"/>
              </a:ext>
            </a:extLst>
          </p:cNvPr>
          <p:cNvPicPr>
            <a:picLocks noChangeAspect="1"/>
          </p:cNvPicPr>
          <p:nvPr/>
        </p:nvPicPr>
        <p:blipFill rotWithShape="1">
          <a:blip r:embed="rId4">
            <a:extLst>
              <a:ext uri="{28A0092B-C50C-407E-A947-70E740481C1C}">
                <a14:useLocalDpi xmlns:a14="http://schemas.microsoft.com/office/drawing/2010/main" val="0"/>
              </a:ext>
            </a:extLst>
          </a:blip>
          <a:srcRect l="8345" t="13277" r="14950" b="7084"/>
          <a:stretch/>
        </p:blipFill>
        <p:spPr>
          <a:xfrm>
            <a:off x="4644051" y="1496689"/>
            <a:ext cx="1601731" cy="935448"/>
          </a:xfrm>
          <a:prstGeom prst="rect">
            <a:avLst/>
          </a:prstGeom>
        </p:spPr>
      </p:pic>
      <p:sp>
        <p:nvSpPr>
          <p:cNvPr id="12" name="Rectangle 11">
            <a:extLst>
              <a:ext uri="{FF2B5EF4-FFF2-40B4-BE49-F238E27FC236}">
                <a16:creationId xmlns:a16="http://schemas.microsoft.com/office/drawing/2014/main" id="{E0F771F9-FF9F-4D99-9E30-F3E71CA5BBD4}"/>
              </a:ext>
            </a:extLst>
          </p:cNvPr>
          <p:cNvSpPr/>
          <p:nvPr/>
        </p:nvSpPr>
        <p:spPr>
          <a:xfrm>
            <a:off x="2779086" y="6248293"/>
            <a:ext cx="809940" cy="2934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Short</a:t>
            </a:r>
          </a:p>
          <a:p>
            <a:endParaRPr lang="en-US" sz="800" dirty="0">
              <a:solidFill>
                <a:schemeClr val="tx1"/>
              </a:solidFill>
              <a:latin typeface="Consolas" panose="020B0609020204030204" pitchFamily="49" charset="0"/>
            </a:endParaRPr>
          </a:p>
        </p:txBody>
      </p:sp>
      <p:sp>
        <p:nvSpPr>
          <p:cNvPr id="13" name="Rectangle 12">
            <a:extLst>
              <a:ext uri="{FF2B5EF4-FFF2-40B4-BE49-F238E27FC236}">
                <a16:creationId xmlns:a16="http://schemas.microsoft.com/office/drawing/2014/main" id="{8335E3BD-3DC6-4B72-9BFD-CC6C1A8CD377}"/>
              </a:ext>
            </a:extLst>
          </p:cNvPr>
          <p:cNvSpPr/>
          <p:nvPr/>
        </p:nvSpPr>
        <p:spPr>
          <a:xfrm>
            <a:off x="7771981" y="6258686"/>
            <a:ext cx="809940" cy="2934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Tall</a:t>
            </a:r>
          </a:p>
          <a:p>
            <a:endParaRPr lang="en-US" sz="800" dirty="0">
              <a:solidFill>
                <a:schemeClr val="tx1"/>
              </a:solidFill>
              <a:latin typeface="Consolas" panose="020B0609020204030204" pitchFamily="49" charset="0"/>
            </a:endParaRPr>
          </a:p>
        </p:txBody>
      </p:sp>
      <p:sp>
        <p:nvSpPr>
          <p:cNvPr id="14" name="Rectangle 13">
            <a:extLst>
              <a:ext uri="{FF2B5EF4-FFF2-40B4-BE49-F238E27FC236}">
                <a16:creationId xmlns:a16="http://schemas.microsoft.com/office/drawing/2014/main" id="{D2173740-544D-41A9-BE64-2C27333A5EAB}"/>
              </a:ext>
            </a:extLst>
          </p:cNvPr>
          <p:cNvSpPr/>
          <p:nvPr/>
        </p:nvSpPr>
        <p:spPr>
          <a:xfrm>
            <a:off x="5187507" y="6258686"/>
            <a:ext cx="809940" cy="2934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en-US" sz="800" dirty="0">
                <a:solidFill>
                  <a:schemeClr val="tx1"/>
                </a:solidFill>
                <a:latin typeface="Arial" panose="020B0604020202020204" pitchFamily="34" charset="0"/>
                <a:cs typeface="Arial" panose="020B0604020202020204" pitchFamily="34" charset="0"/>
              </a:rPr>
              <a:t>Medium</a:t>
            </a:r>
          </a:p>
          <a:p>
            <a:endParaRPr lang="en-US" sz="800" dirty="0">
              <a:solidFill>
                <a:schemeClr val="tx1"/>
              </a:solidFill>
              <a:latin typeface="Consolas" panose="020B0609020204030204" pitchFamily="49" charset="0"/>
            </a:endParaRPr>
          </a:p>
        </p:txBody>
      </p:sp>
      <p:pic>
        <p:nvPicPr>
          <p:cNvPr id="15" name="Picture 14" descr="A picture containing food&#10;&#10;Description automatically generated">
            <a:extLst>
              <a:ext uri="{FF2B5EF4-FFF2-40B4-BE49-F238E27FC236}">
                <a16:creationId xmlns:a16="http://schemas.microsoft.com/office/drawing/2014/main" id="{EAFA18AA-51A1-4E2B-8C34-A0030669B582}"/>
              </a:ext>
            </a:extLst>
          </p:cNvPr>
          <p:cNvPicPr>
            <a:picLocks noChangeAspect="1"/>
          </p:cNvPicPr>
          <p:nvPr/>
        </p:nvPicPr>
        <p:blipFill rotWithShape="1">
          <a:blip r:embed="rId5">
            <a:extLst>
              <a:ext uri="{28A0092B-C50C-407E-A947-70E740481C1C}">
                <a14:useLocalDpi xmlns:a14="http://schemas.microsoft.com/office/drawing/2010/main" val="0"/>
              </a:ext>
            </a:extLst>
          </a:blip>
          <a:srcRect l="8039" t="6154" r="14293" b="5939"/>
          <a:stretch/>
        </p:blipFill>
        <p:spPr>
          <a:xfrm>
            <a:off x="4668649" y="3135367"/>
            <a:ext cx="1577133" cy="1004071"/>
          </a:xfrm>
          <a:prstGeom prst="rect">
            <a:avLst/>
          </a:prstGeom>
        </p:spPr>
      </p:pic>
      <p:pic>
        <p:nvPicPr>
          <p:cNvPr id="21" name="Picture 20" descr="A picture containing brush&#10;&#10;Description automatically generated">
            <a:extLst>
              <a:ext uri="{FF2B5EF4-FFF2-40B4-BE49-F238E27FC236}">
                <a16:creationId xmlns:a16="http://schemas.microsoft.com/office/drawing/2014/main" id="{E8A633AE-F252-40EF-9201-3F5B209E8357}"/>
              </a:ext>
            </a:extLst>
          </p:cNvPr>
          <p:cNvPicPr>
            <a:picLocks noChangeAspect="1"/>
          </p:cNvPicPr>
          <p:nvPr/>
        </p:nvPicPr>
        <p:blipFill rotWithShape="1">
          <a:blip r:embed="rId6">
            <a:extLst>
              <a:ext uri="{28A0092B-C50C-407E-A947-70E740481C1C}">
                <a14:useLocalDpi xmlns:a14="http://schemas.microsoft.com/office/drawing/2010/main" val="0"/>
              </a:ext>
            </a:extLst>
          </a:blip>
          <a:srcRect l="7936" t="5835" r="14904" b="8852"/>
          <a:stretch/>
        </p:blipFill>
        <p:spPr>
          <a:xfrm>
            <a:off x="4629810" y="4869712"/>
            <a:ext cx="1607335" cy="999654"/>
          </a:xfrm>
          <a:prstGeom prst="rect">
            <a:avLst/>
          </a:prstGeom>
        </p:spPr>
      </p:pic>
      <p:pic>
        <p:nvPicPr>
          <p:cNvPr id="23" name="Picture 22" descr="A picture containing food&#10;&#10;Description automatically generated">
            <a:extLst>
              <a:ext uri="{FF2B5EF4-FFF2-40B4-BE49-F238E27FC236}">
                <a16:creationId xmlns:a16="http://schemas.microsoft.com/office/drawing/2014/main" id="{A565A841-0244-4228-8DD8-3BD4C6EFCD45}"/>
              </a:ext>
            </a:extLst>
          </p:cNvPr>
          <p:cNvPicPr>
            <a:picLocks noChangeAspect="1"/>
          </p:cNvPicPr>
          <p:nvPr/>
        </p:nvPicPr>
        <p:blipFill rotWithShape="1">
          <a:blip r:embed="rId7">
            <a:extLst>
              <a:ext uri="{28A0092B-C50C-407E-A947-70E740481C1C}">
                <a14:useLocalDpi xmlns:a14="http://schemas.microsoft.com/office/drawing/2010/main" val="0"/>
              </a:ext>
            </a:extLst>
          </a:blip>
          <a:srcRect l="8056" t="11316" r="14110" b="5285"/>
          <a:stretch/>
        </p:blipFill>
        <p:spPr>
          <a:xfrm>
            <a:off x="2816348" y="3172412"/>
            <a:ext cx="1545351" cy="931400"/>
          </a:xfrm>
          <a:prstGeom prst="rect">
            <a:avLst/>
          </a:prstGeom>
        </p:spPr>
      </p:pic>
      <p:pic>
        <p:nvPicPr>
          <p:cNvPr id="26" name="Picture 25" descr="A picture containing brick&#10;&#10;Description automatically generated">
            <a:extLst>
              <a:ext uri="{FF2B5EF4-FFF2-40B4-BE49-F238E27FC236}">
                <a16:creationId xmlns:a16="http://schemas.microsoft.com/office/drawing/2014/main" id="{EAB96875-AA52-4EC0-9C05-057734D13452}"/>
              </a:ext>
            </a:extLst>
          </p:cNvPr>
          <p:cNvPicPr>
            <a:picLocks noChangeAspect="1"/>
          </p:cNvPicPr>
          <p:nvPr/>
        </p:nvPicPr>
        <p:blipFill rotWithShape="1">
          <a:blip r:embed="rId8">
            <a:extLst>
              <a:ext uri="{28A0092B-C50C-407E-A947-70E740481C1C}">
                <a14:useLocalDpi xmlns:a14="http://schemas.microsoft.com/office/drawing/2010/main" val="0"/>
              </a:ext>
            </a:extLst>
          </a:blip>
          <a:srcRect l="7036" t="12468" r="15187" b="7246"/>
          <a:stretch/>
        </p:blipFill>
        <p:spPr>
          <a:xfrm>
            <a:off x="2789753" y="1509587"/>
            <a:ext cx="1598544" cy="928187"/>
          </a:xfrm>
          <a:prstGeom prst="rect">
            <a:avLst/>
          </a:prstGeom>
        </p:spPr>
      </p:pic>
      <p:pic>
        <p:nvPicPr>
          <p:cNvPr id="28" name="Picture 27" descr="A close up of a tree&#10;&#10;Description automatically generated">
            <a:extLst>
              <a:ext uri="{FF2B5EF4-FFF2-40B4-BE49-F238E27FC236}">
                <a16:creationId xmlns:a16="http://schemas.microsoft.com/office/drawing/2014/main" id="{FBCECEB5-B5FB-4E34-82BF-7986F4EB2831}"/>
              </a:ext>
            </a:extLst>
          </p:cNvPr>
          <p:cNvPicPr>
            <a:picLocks noChangeAspect="1"/>
          </p:cNvPicPr>
          <p:nvPr/>
        </p:nvPicPr>
        <p:blipFill rotWithShape="1">
          <a:blip r:embed="rId9">
            <a:extLst>
              <a:ext uri="{28A0092B-C50C-407E-A947-70E740481C1C}">
                <a14:useLocalDpi xmlns:a14="http://schemas.microsoft.com/office/drawing/2010/main" val="0"/>
              </a:ext>
            </a:extLst>
          </a:blip>
          <a:srcRect l="24154" t="10975" r="29308" b="9350"/>
          <a:stretch/>
        </p:blipFill>
        <p:spPr>
          <a:xfrm>
            <a:off x="6651097" y="3073113"/>
            <a:ext cx="1273703" cy="1226584"/>
          </a:xfrm>
          <a:prstGeom prst="rect">
            <a:avLst/>
          </a:prstGeom>
        </p:spPr>
      </p:pic>
      <p:pic>
        <p:nvPicPr>
          <p:cNvPr id="30" name="Picture 29" descr="A close up of a mans face&#10;&#10;Description automatically generated">
            <a:extLst>
              <a:ext uri="{FF2B5EF4-FFF2-40B4-BE49-F238E27FC236}">
                <a16:creationId xmlns:a16="http://schemas.microsoft.com/office/drawing/2014/main" id="{082F4499-10DD-4E67-89F9-17092A3DF961}"/>
              </a:ext>
            </a:extLst>
          </p:cNvPr>
          <p:cNvPicPr>
            <a:picLocks noChangeAspect="1"/>
          </p:cNvPicPr>
          <p:nvPr/>
        </p:nvPicPr>
        <p:blipFill rotWithShape="1">
          <a:blip r:embed="rId10">
            <a:extLst>
              <a:ext uri="{28A0092B-C50C-407E-A947-70E740481C1C}">
                <a14:useLocalDpi xmlns:a14="http://schemas.microsoft.com/office/drawing/2010/main" val="0"/>
              </a:ext>
            </a:extLst>
          </a:blip>
          <a:srcRect l="7192" t="8666" r="14903" b="10468"/>
          <a:stretch/>
        </p:blipFill>
        <p:spPr>
          <a:xfrm>
            <a:off x="2789753" y="4894651"/>
            <a:ext cx="1622778" cy="947512"/>
          </a:xfrm>
          <a:prstGeom prst="rect">
            <a:avLst/>
          </a:prstGeom>
        </p:spPr>
      </p:pic>
      <p:pic>
        <p:nvPicPr>
          <p:cNvPr id="61" name="Picture 60" descr="A picture containing food&#10;&#10;Description automatically generated">
            <a:extLst>
              <a:ext uri="{FF2B5EF4-FFF2-40B4-BE49-F238E27FC236}">
                <a16:creationId xmlns:a16="http://schemas.microsoft.com/office/drawing/2014/main" id="{37C74B72-5430-4B01-A3D0-FF1D83FBE594}"/>
              </a:ext>
            </a:extLst>
          </p:cNvPr>
          <p:cNvPicPr>
            <a:picLocks noChangeAspect="1"/>
          </p:cNvPicPr>
          <p:nvPr/>
        </p:nvPicPr>
        <p:blipFill rotWithShape="1">
          <a:blip r:embed="rId5">
            <a:extLst>
              <a:ext uri="{28A0092B-C50C-407E-A947-70E740481C1C}">
                <a14:useLocalDpi xmlns:a14="http://schemas.microsoft.com/office/drawing/2010/main" val="0"/>
              </a:ext>
            </a:extLst>
          </a:blip>
          <a:srcRect l="8039" t="6154" r="14293" b="5939"/>
          <a:stretch/>
        </p:blipFill>
        <p:spPr>
          <a:xfrm>
            <a:off x="4668649" y="3133206"/>
            <a:ext cx="1577133" cy="1004071"/>
          </a:xfrm>
          <a:prstGeom prst="rect">
            <a:avLst/>
          </a:prstGeom>
        </p:spPr>
      </p:pic>
    </p:spTree>
    <p:extLst>
      <p:ext uri="{BB962C8B-B14F-4D97-AF65-F5344CB8AC3E}">
        <p14:creationId xmlns:p14="http://schemas.microsoft.com/office/powerpoint/2010/main" val="14350223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58FC1FD-4116-4F9F-AB03-B51954A08658}"/>
              </a:ext>
            </a:extLst>
          </p:cNvPr>
          <p:cNvSpPr txBox="1"/>
          <p:nvPr/>
        </p:nvSpPr>
        <p:spPr>
          <a:xfrm>
            <a:off x="1476380"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&lt;Computational Design Thinking&gt;</a:t>
            </a:r>
            <a:endParaRPr lang="en-SG" sz="750" b="1" dirty="0">
              <a:latin typeface="Consolas" panose="020B0609020204030204" pitchFamily="49" charset="0"/>
            </a:endParaRPr>
          </a:p>
        </p:txBody>
      </p:sp>
      <p:sp>
        <p:nvSpPr>
          <p:cNvPr id="5" name="TextBox 4">
            <a:extLst>
              <a:ext uri="{FF2B5EF4-FFF2-40B4-BE49-F238E27FC236}">
                <a16:creationId xmlns:a16="http://schemas.microsoft.com/office/drawing/2014/main" id="{8CD0D2F6-851E-4060-A070-3437C942866E}"/>
              </a:ext>
            </a:extLst>
          </p:cNvPr>
          <p:cNvSpPr txBox="1"/>
          <p:nvPr/>
        </p:nvSpPr>
        <p:spPr>
          <a:xfrm>
            <a:off x="6316986" y="316230"/>
            <a:ext cx="2112645" cy="215444"/>
          </a:xfrm>
          <a:prstGeom prst="rect">
            <a:avLst/>
          </a:prstGeom>
          <a:noFill/>
        </p:spPr>
        <p:txBody>
          <a:bodyPr wrap="square" rtlCol="0">
            <a:spAutoFit/>
          </a:bodyPr>
          <a:lstStyle/>
          <a:p>
            <a:pPr algn="ctr"/>
            <a:r>
              <a:rPr lang="en-US" sz="750" b="1" dirty="0">
                <a:latin typeface="Consolas" panose="020B0609020204030204" pitchFamily="49" charset="0"/>
              </a:rPr>
              <a:t>&lt;Parametric Design&gt;</a:t>
            </a:r>
            <a:endParaRPr lang="en-SG" sz="750" b="1" dirty="0">
              <a:latin typeface="Consolas" panose="020B0609020204030204" pitchFamily="49" charset="0"/>
            </a:endParaRPr>
          </a:p>
        </p:txBody>
      </p:sp>
      <p:sp>
        <p:nvSpPr>
          <p:cNvPr id="6" name="TextBox 5">
            <a:extLst>
              <a:ext uri="{FF2B5EF4-FFF2-40B4-BE49-F238E27FC236}">
                <a16:creationId xmlns:a16="http://schemas.microsoft.com/office/drawing/2014/main" id="{A7805250-1096-413A-99CD-0A595205E907}"/>
              </a:ext>
            </a:extLst>
          </p:cNvPr>
          <p:cNvSpPr txBox="1"/>
          <p:nvPr/>
        </p:nvSpPr>
        <p:spPr>
          <a:xfrm>
            <a:off x="323854" y="323924"/>
            <a:ext cx="681990" cy="184666"/>
          </a:xfrm>
          <a:prstGeom prst="rect">
            <a:avLst/>
          </a:prstGeom>
          <a:noFill/>
        </p:spPr>
        <p:txBody>
          <a:bodyPr wrap="square" rtlCol="0">
            <a:spAutoFit/>
          </a:bodyPr>
          <a:lstStyle/>
          <a:p>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08ADEB79-E814-474C-8923-C7FAEA1599B6}"/>
              </a:ext>
            </a:extLst>
          </p:cNvPr>
          <p:cNvSpPr txBox="1"/>
          <p:nvPr/>
        </p:nvSpPr>
        <p:spPr>
          <a:xfrm>
            <a:off x="8863967" y="316230"/>
            <a:ext cx="681990" cy="184666"/>
          </a:xfrm>
          <a:prstGeom prst="rect">
            <a:avLst/>
          </a:prstGeom>
          <a:noFill/>
        </p:spPr>
        <p:txBody>
          <a:bodyPr wrap="square" rtlCol="0">
            <a:spAutoFit/>
          </a:bodyPr>
          <a:lstStyle/>
          <a:p>
            <a:pPr algn="r"/>
            <a:r>
              <a:rPr lang="en-US" sz="600" dirty="0">
                <a:latin typeface="Arial" panose="020B0604020202020204" pitchFamily="34" charset="0"/>
                <a:cs typeface="Arial" panose="020B0604020202020204" pitchFamily="34" charset="0"/>
              </a:rPr>
              <a:t>P#</a:t>
            </a:r>
            <a:endParaRPr lang="en-SG" sz="600" dirty="0">
              <a:latin typeface="Arial" panose="020B0604020202020204" pitchFamily="34" charset="0"/>
              <a:cs typeface="Arial" panose="020B0604020202020204" pitchFamily="34" charset="0"/>
            </a:endParaRPr>
          </a:p>
        </p:txBody>
      </p:sp>
      <p:grpSp>
        <p:nvGrpSpPr>
          <p:cNvPr id="8" name="Group 7">
            <a:extLst>
              <a:ext uri="{FF2B5EF4-FFF2-40B4-BE49-F238E27FC236}">
                <a16:creationId xmlns:a16="http://schemas.microsoft.com/office/drawing/2014/main" id="{18EA83DC-3E8E-4DB5-9B82-03A2149EF45F}"/>
              </a:ext>
            </a:extLst>
          </p:cNvPr>
          <p:cNvGrpSpPr/>
          <p:nvPr/>
        </p:nvGrpSpPr>
        <p:grpSpPr>
          <a:xfrm>
            <a:off x="297817" y="4889187"/>
            <a:ext cx="1038224" cy="945068"/>
            <a:chOff x="297817" y="4663443"/>
            <a:chExt cx="1038224" cy="945068"/>
          </a:xfrm>
        </p:grpSpPr>
        <p:sp>
          <p:nvSpPr>
            <p:cNvPr id="35" name="TextBox 34">
              <a:extLst>
                <a:ext uri="{FF2B5EF4-FFF2-40B4-BE49-F238E27FC236}">
                  <a16:creationId xmlns:a16="http://schemas.microsoft.com/office/drawing/2014/main" id="{B1C8FFB9-AFFA-4E64-9B25-9EB3107CA119}"/>
                </a:ext>
              </a:extLst>
            </p:cNvPr>
            <p:cNvSpPr txBox="1"/>
            <p:nvPr/>
          </p:nvSpPr>
          <p:spPr>
            <a:xfrm>
              <a:off x="297817" y="4663443"/>
              <a:ext cx="681990" cy="200055"/>
            </a:xfrm>
            <a:prstGeom prst="rect">
              <a:avLst/>
            </a:prstGeom>
            <a:noFill/>
          </p:spPr>
          <p:txBody>
            <a:bodyPr wrap="square" rtlCol="0">
              <a:spAutoFit/>
            </a:bodyPr>
            <a:lstStyle/>
            <a:p>
              <a:r>
                <a:rPr lang="en-US" sz="700" dirty="0">
                  <a:solidFill>
                    <a:srgbClr val="1CB857"/>
                  </a:solidFill>
                  <a:latin typeface="Arial" panose="020B0604020202020204" pitchFamily="34" charset="0"/>
                  <a:cs typeface="Arial" panose="020B0604020202020204" pitchFamily="34" charset="0"/>
                </a:rPr>
                <a:t>Captions</a:t>
              </a:r>
              <a:endParaRPr lang="en-SG" sz="700" dirty="0">
                <a:solidFill>
                  <a:srgbClr val="1CB857"/>
                </a:solidFill>
                <a:latin typeface="Arial" panose="020B0604020202020204" pitchFamily="34" charset="0"/>
                <a:cs typeface="Arial" panose="020B0604020202020204" pitchFamily="34" charset="0"/>
              </a:endParaRPr>
            </a:p>
          </p:txBody>
        </p:sp>
        <p:sp>
          <p:nvSpPr>
            <p:cNvPr id="36" name="TextBox 35">
              <a:extLst>
                <a:ext uri="{FF2B5EF4-FFF2-40B4-BE49-F238E27FC236}">
                  <a16:creationId xmlns:a16="http://schemas.microsoft.com/office/drawing/2014/main" id="{F6232ADF-DCF3-4B15-BAF1-0E62CFC0AA5C}"/>
                </a:ext>
              </a:extLst>
            </p:cNvPr>
            <p:cNvSpPr txBox="1"/>
            <p:nvPr/>
          </p:nvSpPr>
          <p:spPr>
            <a:xfrm>
              <a:off x="297817" y="4869847"/>
              <a:ext cx="1038224" cy="738664"/>
            </a:xfrm>
            <a:prstGeom prst="rect">
              <a:avLst/>
            </a:prstGeom>
            <a:noFill/>
          </p:spPr>
          <p:txBody>
            <a:bodyPr wrap="square" rtlCol="0">
              <a:spAutoFit/>
            </a:bodyPr>
            <a:lstStyle/>
            <a:p>
              <a:r>
                <a:rPr lang="en-US" sz="700" dirty="0">
                  <a:latin typeface="Arial" panose="020B0604020202020204" pitchFamily="34" charset="0"/>
                  <a:cs typeface="Arial" panose="020B0604020202020204" pitchFamily="34" charset="0"/>
                </a:rPr>
                <a:t>01 Description</a:t>
              </a:r>
            </a:p>
            <a:p>
              <a:r>
                <a:rPr lang="en-US" sz="700" dirty="0">
                  <a:latin typeface="Arial" panose="020B0604020202020204" pitchFamily="34" charset="0"/>
                  <a:cs typeface="Arial" panose="020B0604020202020204" pitchFamily="34" charset="0"/>
                </a:rPr>
                <a:t>02 Front view</a:t>
              </a:r>
            </a:p>
            <a:p>
              <a:r>
                <a:rPr lang="en-US" sz="700" dirty="0">
                  <a:latin typeface="Arial" panose="020B0604020202020204" pitchFamily="34" charset="0"/>
                  <a:cs typeface="Arial" panose="020B0604020202020204" pitchFamily="34" charset="0"/>
                </a:rPr>
                <a:t>03 Perspective view</a:t>
              </a:r>
            </a:p>
            <a:p>
              <a:r>
                <a:rPr lang="en-US" sz="700" dirty="0">
                  <a:latin typeface="Arial" panose="020B0604020202020204" pitchFamily="34" charset="0"/>
                  <a:cs typeface="Arial" panose="020B0604020202020204" pitchFamily="34" charset="0"/>
                </a:rPr>
                <a:t>04 Right view</a:t>
              </a:r>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a:p>
              <a:endParaRPr lang="en-SG" sz="700" dirty="0">
                <a:latin typeface="Arial" panose="020B0604020202020204" pitchFamily="34" charset="0"/>
                <a:cs typeface="Arial" panose="020B0604020202020204" pitchFamily="34" charset="0"/>
              </a:endParaRPr>
            </a:p>
          </p:txBody>
        </p:sp>
      </p:grpSp>
      <p:sp>
        <p:nvSpPr>
          <p:cNvPr id="43" name="Rectangle 42">
            <a:extLst>
              <a:ext uri="{FF2B5EF4-FFF2-40B4-BE49-F238E27FC236}">
                <a16:creationId xmlns:a16="http://schemas.microsoft.com/office/drawing/2014/main" id="{6F2887BE-4AF8-4AD7-8E70-ED58B1AB1F8E}"/>
              </a:ext>
            </a:extLst>
          </p:cNvPr>
          <p:cNvSpPr/>
          <p:nvPr/>
        </p:nvSpPr>
        <p:spPr>
          <a:xfrm>
            <a:off x="877887" y="5721820"/>
            <a:ext cx="437515" cy="39323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02</a:t>
            </a:r>
            <a:endParaRPr lang="en-SG" sz="800" b="1" dirty="0">
              <a:solidFill>
                <a:srgbClr val="1CB857"/>
              </a:solidFill>
            </a:endParaRPr>
          </a:p>
        </p:txBody>
      </p:sp>
      <p:grpSp>
        <p:nvGrpSpPr>
          <p:cNvPr id="30" name="Group 29">
            <a:extLst>
              <a:ext uri="{FF2B5EF4-FFF2-40B4-BE49-F238E27FC236}">
                <a16:creationId xmlns:a16="http://schemas.microsoft.com/office/drawing/2014/main" id="{78FF0CA2-1DD5-457D-9C0E-C2732357E089}"/>
              </a:ext>
            </a:extLst>
          </p:cNvPr>
          <p:cNvGrpSpPr/>
          <p:nvPr/>
        </p:nvGrpSpPr>
        <p:grpSpPr>
          <a:xfrm>
            <a:off x="1593180" y="666759"/>
            <a:ext cx="3991689" cy="5898827"/>
            <a:chOff x="5297810" y="654752"/>
            <a:chExt cx="4150995" cy="5898827"/>
          </a:xfrm>
        </p:grpSpPr>
        <p:sp>
          <p:nvSpPr>
            <p:cNvPr id="31" name="Rectangle 30">
              <a:extLst>
                <a:ext uri="{FF2B5EF4-FFF2-40B4-BE49-F238E27FC236}">
                  <a16:creationId xmlns:a16="http://schemas.microsoft.com/office/drawing/2014/main" id="{FFA3D93C-5821-41A1-AB6D-5D13908C226A}"/>
                </a:ext>
              </a:extLst>
            </p:cNvPr>
            <p:cNvSpPr/>
            <p:nvPr/>
          </p:nvSpPr>
          <p:spPr>
            <a:xfrm>
              <a:off x="5297810" y="654752"/>
              <a:ext cx="4150995" cy="29122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sp>
          <p:nvSpPr>
            <p:cNvPr id="32" name="Rectangle 31">
              <a:extLst>
                <a:ext uri="{FF2B5EF4-FFF2-40B4-BE49-F238E27FC236}">
                  <a16:creationId xmlns:a16="http://schemas.microsoft.com/office/drawing/2014/main" id="{158B9884-F1B3-4C47-9F23-51F57BEDC426}"/>
                </a:ext>
              </a:extLst>
            </p:cNvPr>
            <p:cNvSpPr/>
            <p:nvPr/>
          </p:nvSpPr>
          <p:spPr>
            <a:xfrm>
              <a:off x="5297810" y="3641379"/>
              <a:ext cx="4150995" cy="29122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grpSp>
      <p:grpSp>
        <p:nvGrpSpPr>
          <p:cNvPr id="38" name="Group 37">
            <a:extLst>
              <a:ext uri="{FF2B5EF4-FFF2-40B4-BE49-F238E27FC236}">
                <a16:creationId xmlns:a16="http://schemas.microsoft.com/office/drawing/2014/main" id="{02AAABAF-24E7-4653-98DE-E1DF641FEA12}"/>
              </a:ext>
            </a:extLst>
          </p:cNvPr>
          <p:cNvGrpSpPr/>
          <p:nvPr/>
        </p:nvGrpSpPr>
        <p:grpSpPr>
          <a:xfrm>
            <a:off x="5682522" y="666759"/>
            <a:ext cx="3991689" cy="5898827"/>
            <a:chOff x="5297810" y="654752"/>
            <a:chExt cx="4150995" cy="5898827"/>
          </a:xfrm>
        </p:grpSpPr>
        <p:sp>
          <p:nvSpPr>
            <p:cNvPr id="39" name="Rectangle 38">
              <a:extLst>
                <a:ext uri="{FF2B5EF4-FFF2-40B4-BE49-F238E27FC236}">
                  <a16:creationId xmlns:a16="http://schemas.microsoft.com/office/drawing/2014/main" id="{CBEFF1CB-E5BD-417B-B3DD-F8EE683EC82E}"/>
                </a:ext>
              </a:extLst>
            </p:cNvPr>
            <p:cNvSpPr/>
            <p:nvPr/>
          </p:nvSpPr>
          <p:spPr>
            <a:xfrm>
              <a:off x="5297810" y="654752"/>
              <a:ext cx="4150995" cy="29122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sp>
          <p:nvSpPr>
            <p:cNvPr id="41" name="Rectangle 40">
              <a:extLst>
                <a:ext uri="{FF2B5EF4-FFF2-40B4-BE49-F238E27FC236}">
                  <a16:creationId xmlns:a16="http://schemas.microsoft.com/office/drawing/2014/main" id="{573209E8-7466-453C-8B8F-477059878688}"/>
                </a:ext>
              </a:extLst>
            </p:cNvPr>
            <p:cNvSpPr/>
            <p:nvPr/>
          </p:nvSpPr>
          <p:spPr>
            <a:xfrm>
              <a:off x="5297810" y="3641379"/>
              <a:ext cx="4150995" cy="2912200"/>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1" dirty="0">
                  <a:solidFill>
                    <a:schemeClr val="tx1"/>
                  </a:solidFill>
                </a:rPr>
                <a:t>1/2</a:t>
              </a:r>
              <a:endParaRPr lang="en-SG" sz="1801" dirty="0">
                <a:solidFill>
                  <a:schemeClr val="tx1"/>
                </a:solidFill>
              </a:endParaRPr>
            </a:p>
          </p:txBody>
        </p:sp>
      </p:grpSp>
      <p:pic>
        <p:nvPicPr>
          <p:cNvPr id="9" name="Picture 8" descr="A close up&#10;&#10;Description automatically generated">
            <a:extLst>
              <a:ext uri="{FF2B5EF4-FFF2-40B4-BE49-F238E27FC236}">
                <a16:creationId xmlns:a16="http://schemas.microsoft.com/office/drawing/2014/main" id="{7892CD48-33D5-4234-9033-973298041E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65164" y="3968048"/>
            <a:ext cx="3780683" cy="2126633"/>
          </a:xfrm>
          <a:prstGeom prst="rect">
            <a:avLst/>
          </a:prstGeom>
        </p:spPr>
      </p:pic>
      <p:sp>
        <p:nvSpPr>
          <p:cNvPr id="10" name="Rectangle 9">
            <a:extLst>
              <a:ext uri="{FF2B5EF4-FFF2-40B4-BE49-F238E27FC236}">
                <a16:creationId xmlns:a16="http://schemas.microsoft.com/office/drawing/2014/main" id="{661CF7A1-7D54-41DF-829D-948597E83D6B}"/>
              </a:ext>
            </a:extLst>
          </p:cNvPr>
          <p:cNvSpPr/>
          <p:nvPr/>
        </p:nvSpPr>
        <p:spPr>
          <a:xfrm>
            <a:off x="877887" y="6155211"/>
            <a:ext cx="437515" cy="378865"/>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04</a:t>
            </a:r>
            <a:endParaRPr lang="en-SG" sz="800" b="1" dirty="0">
              <a:solidFill>
                <a:srgbClr val="1CB857"/>
              </a:solidFill>
            </a:endParaRPr>
          </a:p>
        </p:txBody>
      </p:sp>
      <p:sp>
        <p:nvSpPr>
          <p:cNvPr id="11" name="Rectangle 10">
            <a:extLst>
              <a:ext uri="{FF2B5EF4-FFF2-40B4-BE49-F238E27FC236}">
                <a16:creationId xmlns:a16="http://schemas.microsoft.com/office/drawing/2014/main" id="{6B553DB8-5CD8-4EE8-BE99-ACE475C6D65A}"/>
              </a:ext>
            </a:extLst>
          </p:cNvPr>
          <p:cNvSpPr/>
          <p:nvPr/>
        </p:nvSpPr>
        <p:spPr>
          <a:xfrm>
            <a:off x="398144" y="5721820"/>
            <a:ext cx="437515" cy="393230"/>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01</a:t>
            </a:r>
            <a:endParaRPr lang="en-SG" sz="800" b="1" dirty="0">
              <a:solidFill>
                <a:srgbClr val="1CB857"/>
              </a:solidFill>
            </a:endParaRPr>
          </a:p>
        </p:txBody>
      </p:sp>
      <p:sp>
        <p:nvSpPr>
          <p:cNvPr id="12" name="Rectangle 11">
            <a:extLst>
              <a:ext uri="{FF2B5EF4-FFF2-40B4-BE49-F238E27FC236}">
                <a16:creationId xmlns:a16="http://schemas.microsoft.com/office/drawing/2014/main" id="{FB3567AB-08BD-49D2-B455-0F3E4FC2F98B}"/>
              </a:ext>
            </a:extLst>
          </p:cNvPr>
          <p:cNvSpPr/>
          <p:nvPr/>
        </p:nvSpPr>
        <p:spPr>
          <a:xfrm>
            <a:off x="398144" y="6155210"/>
            <a:ext cx="437515" cy="378866"/>
          </a:xfrm>
          <a:prstGeom prst="rect">
            <a:avLst/>
          </a:prstGeom>
          <a:noFill/>
          <a:ln w="63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lIns="0" tIns="54864" rIns="18288" bIns="0" rtlCol="0" anchor="b"/>
          <a:lstStyle/>
          <a:p>
            <a:pPr algn="r"/>
            <a:r>
              <a:rPr lang="en-US" sz="800" b="1" dirty="0">
                <a:solidFill>
                  <a:srgbClr val="1CB857"/>
                </a:solidFill>
              </a:rPr>
              <a:t>03</a:t>
            </a:r>
            <a:endParaRPr lang="en-SG" sz="800" b="1" dirty="0">
              <a:solidFill>
                <a:srgbClr val="1CB857"/>
              </a:solidFill>
            </a:endParaRPr>
          </a:p>
        </p:txBody>
      </p:sp>
      <p:pic>
        <p:nvPicPr>
          <p:cNvPr id="14" name="Picture 13" descr="A close up of a rug&#10;&#10;Description automatically generated">
            <a:extLst>
              <a:ext uri="{FF2B5EF4-FFF2-40B4-BE49-F238E27FC236}">
                <a16:creationId xmlns:a16="http://schemas.microsoft.com/office/drawing/2014/main" id="{825A7657-B1A3-4D1D-BA53-38EBFDD7DBB2}"/>
              </a:ext>
            </a:extLst>
          </p:cNvPr>
          <p:cNvPicPr>
            <a:picLocks noChangeAspect="1"/>
          </p:cNvPicPr>
          <p:nvPr/>
        </p:nvPicPr>
        <p:blipFill rotWithShape="1">
          <a:blip r:embed="rId3">
            <a:extLst>
              <a:ext uri="{28A0092B-C50C-407E-A947-70E740481C1C}">
                <a14:useLocalDpi xmlns:a14="http://schemas.microsoft.com/office/drawing/2010/main" val="0"/>
              </a:ext>
            </a:extLst>
          </a:blip>
          <a:srcRect l="33385" t="10324" r="24077" b="13232"/>
          <a:stretch/>
        </p:blipFill>
        <p:spPr>
          <a:xfrm>
            <a:off x="2210559" y="763319"/>
            <a:ext cx="2689895" cy="2719080"/>
          </a:xfrm>
          <a:prstGeom prst="rect">
            <a:avLst/>
          </a:prstGeom>
        </p:spPr>
      </p:pic>
      <p:pic>
        <p:nvPicPr>
          <p:cNvPr id="16" name="Picture 15" descr="A picture containing drawing&#10;&#10;Description automatically generated">
            <a:extLst>
              <a:ext uri="{FF2B5EF4-FFF2-40B4-BE49-F238E27FC236}">
                <a16:creationId xmlns:a16="http://schemas.microsoft.com/office/drawing/2014/main" id="{0B1599E0-2C09-473F-9950-F58116713450}"/>
              </a:ext>
            </a:extLst>
          </p:cNvPr>
          <p:cNvPicPr>
            <a:picLocks noChangeAspect="1"/>
          </p:cNvPicPr>
          <p:nvPr/>
        </p:nvPicPr>
        <p:blipFill rotWithShape="1">
          <a:blip r:embed="rId4">
            <a:extLst>
              <a:ext uri="{28A0092B-C50C-407E-A947-70E740481C1C}">
                <a14:useLocalDpi xmlns:a14="http://schemas.microsoft.com/office/drawing/2010/main" val="0"/>
              </a:ext>
            </a:extLst>
          </a:blip>
          <a:srcRect l="2501" t="25696" b="31339"/>
          <a:stretch/>
        </p:blipFill>
        <p:spPr>
          <a:xfrm>
            <a:off x="5747830" y="1652451"/>
            <a:ext cx="3860340" cy="956888"/>
          </a:xfrm>
          <a:prstGeom prst="rect">
            <a:avLst/>
          </a:prstGeom>
        </p:spPr>
      </p:pic>
      <p:pic>
        <p:nvPicPr>
          <p:cNvPr id="47" name="Picture 46" descr="A picture containing drawing&#10;&#10;Description automatically generated">
            <a:extLst>
              <a:ext uri="{FF2B5EF4-FFF2-40B4-BE49-F238E27FC236}">
                <a16:creationId xmlns:a16="http://schemas.microsoft.com/office/drawing/2014/main" id="{6D7CCADB-DDA4-4BDB-B979-5B862CB1F351}"/>
              </a:ext>
            </a:extLst>
          </p:cNvPr>
          <p:cNvPicPr>
            <a:picLocks noChangeAspect="1"/>
          </p:cNvPicPr>
          <p:nvPr/>
        </p:nvPicPr>
        <p:blipFill rotWithShape="1">
          <a:blip r:embed="rId5">
            <a:extLst>
              <a:ext uri="{28A0092B-C50C-407E-A947-70E740481C1C}">
                <a14:useLocalDpi xmlns:a14="http://schemas.microsoft.com/office/drawing/2010/main" val="0"/>
              </a:ext>
            </a:extLst>
          </a:blip>
          <a:srcRect l="4158" t="29755" b="32021"/>
          <a:stretch/>
        </p:blipFill>
        <p:spPr>
          <a:xfrm>
            <a:off x="5758960" y="4658728"/>
            <a:ext cx="3838080" cy="861028"/>
          </a:xfrm>
          <a:prstGeom prst="rect">
            <a:avLst/>
          </a:prstGeom>
        </p:spPr>
      </p:pic>
    </p:spTree>
    <p:extLst>
      <p:ext uri="{BB962C8B-B14F-4D97-AF65-F5344CB8AC3E}">
        <p14:creationId xmlns:p14="http://schemas.microsoft.com/office/powerpoint/2010/main" val="14627973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876</TotalTime>
  <Words>456</Words>
  <Application>Microsoft Office PowerPoint</Application>
  <PresentationFormat>A4 Paper (210x297 mm)</PresentationFormat>
  <Paragraphs>124</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Consolas</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Stylianos Dritsas</dc:creator>
  <cp:lastModifiedBy>Student - Lim Thian Yew</cp:lastModifiedBy>
  <cp:revision>176</cp:revision>
  <dcterms:created xsi:type="dcterms:W3CDTF">2020-07-28T23:26:11Z</dcterms:created>
  <dcterms:modified xsi:type="dcterms:W3CDTF">2020-10-14T14:06:20Z</dcterms:modified>
</cp:coreProperties>
</file>

<file path=docProps/thumbnail.jpeg>
</file>